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2" r:id="rId4"/>
  </p:sldMasterIdLst>
  <p:notesMasterIdLst>
    <p:notesMasterId r:id="rId22"/>
  </p:notesMasterIdLst>
  <p:handoutMasterIdLst>
    <p:handoutMasterId r:id="rId23"/>
  </p:handoutMasterIdLst>
  <p:sldIdLst>
    <p:sldId id="2145706631" r:id="rId5"/>
    <p:sldId id="498" r:id="rId6"/>
    <p:sldId id="2145706654" r:id="rId7"/>
    <p:sldId id="2145706698" r:id="rId8"/>
    <p:sldId id="2145706678" r:id="rId9"/>
    <p:sldId id="2145706699" r:id="rId10"/>
    <p:sldId id="2145706701" r:id="rId11"/>
    <p:sldId id="2145706702" r:id="rId12"/>
    <p:sldId id="2145706700" r:id="rId13"/>
    <p:sldId id="2145706694" r:id="rId14"/>
    <p:sldId id="2145706695" r:id="rId15"/>
    <p:sldId id="2145706696" r:id="rId16"/>
    <p:sldId id="2145706689" r:id="rId17"/>
    <p:sldId id="2145706690" r:id="rId18"/>
    <p:sldId id="2145706691" r:id="rId19"/>
    <p:sldId id="2145706680" r:id="rId20"/>
    <p:sldId id="1041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  <p:embeddedFont>
      <p:font typeface="Ubuntu" panose="020B0504030602030204"/>
      <p:regular r:id="rId40"/>
      <p:bold r:id="rId41"/>
      <p:italic r:id="rId42"/>
      <p:boldItalic r:id="rId43"/>
    </p:embeddedFont>
    <p:embeddedFont>
      <p:font typeface="Ubuntu Light"/>
      <p:regular r:id="rId44"/>
      <p:italic r:id="rId45"/>
    </p:embeddedFont>
    <p:embeddedFont>
      <p:font typeface="Ubuntu Medium"/>
      <p:regular r:id="rId46"/>
      <p:italic r:id="rId47"/>
    </p:embeddedFont>
  </p:embeddedFontLst>
  <p:custDataLst>
    <p:tags r:id="rId48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C22"/>
    <a:srgbClr val="0070AD"/>
    <a:srgbClr val="178C3D"/>
    <a:srgbClr val="57C47F"/>
    <a:srgbClr val="EDCA46"/>
    <a:srgbClr val="434343"/>
    <a:srgbClr val="00CBFF"/>
    <a:srgbClr val="D9D9D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5" autoAdjust="0"/>
    <p:restoredTop sz="96988" autoAdjust="0"/>
  </p:normalViewPr>
  <p:slideViewPr>
    <p:cSldViewPr snapToObjects="1">
      <p:cViewPr varScale="1">
        <p:scale>
          <a:sx n="162" d="100"/>
          <a:sy n="162" d="100"/>
        </p:scale>
        <p:origin x="76" y="96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75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16/09/2024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16/09/2024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 userDrawn="1"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D86A9-A101-4431-BC7F-D7A613B745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E5232F-44F9-4DA7-8CAF-37E7E772B19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6443D4-9252-4F48-B3B1-DE1F07A5D421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D6E549-1EDB-4087-A87E-246AD0B86307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9D2B6-7CA0-4DD1-ACF9-FE9B371E6A4B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52C13A-0707-4DB7-BEE5-11C70CC4104C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2521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415318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46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8C36DE-BE7C-4EA8-8C11-63DF35071C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690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32A913-EBD0-4A52-9BC5-C515E20AA2D2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7C00F4-BABA-40DB-9C59-16A7B33536DE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629252-ADFC-4FC9-85E5-6800A45F303B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B5264D-26DE-4A16-881C-0B8EE6975DF9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8FE54-3447-4979-8CE3-A274C8BD5A44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702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1ECB5-DB51-4283-B8B9-FBB99B30DD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6023" y="622911"/>
            <a:ext cx="2231297" cy="501650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8307B4-0823-4CCD-9A0B-FC8313B6A1C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F37526-68C2-4CC7-BFA8-D9A1ECDD5F8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1D688A-C2B9-40DF-8BDB-7397CB9DF4C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8CDC8B-4E52-45D7-922E-07333CE529A6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5A298-0196-4231-B123-8DDB35B79DA6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5184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F7E9C-FD5C-450A-A1FB-17FC5765ED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020" y="984393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26A2F9-4026-4DA7-B00A-AE48A8B0CD4D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CE7524-34A1-429B-91AD-74BE1F944E0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68A571-28DB-453F-861D-36D50723ED4D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3DB0AA-5015-4FEA-A32D-44257CF2BED3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8CD59B-E3D8-4E45-86AA-3D0BB06038CE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9736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BE2A4-4ACC-4E54-9A85-77DFC7F65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61718" y="5747778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61B69-C06F-4D0A-9437-BC399186700C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F08509-FA85-4193-A497-0E692E886745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793F6-8550-4F9A-98A1-4BD1C63DE3E6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68DDBF-3EE2-4BFD-9E41-A500A2DB8E18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E4E1F-DFDD-4EF6-8781-D2EC7D60F89D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734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0C396-6AE9-4D76-A223-20E91B0366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04551-0A43-448B-9BC4-076647B2D2FA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D7C248-3780-4A7C-95A8-D356BF27AD73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CBF3A-5C0A-4C4E-9FD3-E028E791FE8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D80AA6-A949-4FC4-8CD0-6E6D7300DF2C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743398-464F-49A4-8D54-C73C461670F9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21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Rectangle 27">
            <a:extLst>
              <a:ext uri="{FF2B5EF4-FFF2-40B4-BE49-F238E27FC236}">
                <a16:creationId xmlns:a16="http://schemas.microsoft.com/office/drawing/2014/main" id="{B1133F59-1301-4D8F-A396-71B6A669F37A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Presentation Title  |  Author  |  Date</a:t>
            </a:r>
          </a:p>
        </p:txBody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777F4691-2D56-47C4-B2B1-73BE348DB06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2023. All rights reserved  |</a:t>
            </a:r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4021" r:id="rId4"/>
    <p:sldLayoutId id="2147484020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4026" r:id="rId11"/>
    <p:sldLayoutId id="2147483972" r:id="rId12"/>
    <p:sldLayoutId id="2147483973" r:id="rId13"/>
    <p:sldLayoutId id="2147483974" r:id="rId14"/>
    <p:sldLayoutId id="2147483975" r:id="rId15"/>
    <p:sldLayoutId id="2147483978" r:id="rId16"/>
    <p:sldLayoutId id="2147483980" r:id="rId17"/>
    <p:sldLayoutId id="2147483981" r:id="rId18"/>
    <p:sldLayoutId id="2147483983" r:id="rId19"/>
    <p:sldLayoutId id="2147483987" r:id="rId20"/>
    <p:sldLayoutId id="2147483984" r:id="rId21"/>
    <p:sldLayoutId id="2147483985" r:id="rId22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4071" userDrawn="1">
          <p15:clr>
            <a:srgbClr val="F26B43"/>
          </p15:clr>
        </p15:guide>
        <p15:guide id="12" pos="255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4" orient="horz" pos="245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899" userDrawn="1">
          <p15:clr>
            <a:srgbClr val="F26B43"/>
          </p15:clr>
        </p15:guide>
        <p15:guide id="17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of several trucks transporting shipping containers down a highway">
            <a:extLst>
              <a:ext uri="{FF2B5EF4-FFF2-40B4-BE49-F238E27FC236}">
                <a16:creationId xmlns:a16="http://schemas.microsoft.com/office/drawing/2014/main" id="{0B676871-D7BD-4485-7CBA-9FFC396CCD3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" b="13411"/>
          <a:stretch/>
        </p:blipFill>
        <p:spPr bwMode="auto">
          <a:xfrm>
            <a:off x="5303838" y="0"/>
            <a:ext cx="6888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41BED-2E35-DF4F-9CAB-CC334017B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7688" y="-27876"/>
            <a:ext cx="8904312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360458FB-76B6-4743-A12A-A4264518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4203607">
            <a:off x="3190760" y="1495125"/>
            <a:ext cx="12519514" cy="6871588"/>
          </a:xfrm>
          <a:custGeom>
            <a:avLst/>
            <a:gdLst>
              <a:gd name="connsiteX0" fmla="*/ 359093 w 8112442"/>
              <a:gd name="connsiteY0" fmla="*/ 4061460 h 4061459"/>
              <a:gd name="connsiteX1" fmla="*/ 0 w 8112442"/>
              <a:gd name="connsiteY1" fmla="*/ 4050983 h 4061459"/>
              <a:gd name="connsiteX2" fmla="*/ 1905 w 8112442"/>
              <a:gd name="connsiteY2" fmla="*/ 4012883 h 4061459"/>
              <a:gd name="connsiteX3" fmla="*/ 3440430 w 8112442"/>
              <a:gd name="connsiteY3" fmla="*/ 1951673 h 4061459"/>
              <a:gd name="connsiteX4" fmla="*/ 3753803 w 8112442"/>
              <a:gd name="connsiteY4" fmla="*/ 1336358 h 4061459"/>
              <a:gd name="connsiteX5" fmla="*/ 4995863 w 8112442"/>
              <a:gd name="connsiteY5" fmla="*/ 397193 h 4061459"/>
              <a:gd name="connsiteX6" fmla="*/ 5687378 w 8112442"/>
              <a:gd name="connsiteY6" fmla="*/ 307658 h 4061459"/>
              <a:gd name="connsiteX7" fmla="*/ 5698808 w 8112442"/>
              <a:gd name="connsiteY7" fmla="*/ 308610 h 4061459"/>
              <a:gd name="connsiteX8" fmla="*/ 5703570 w 8112442"/>
              <a:gd name="connsiteY8" fmla="*/ 319088 h 4061459"/>
              <a:gd name="connsiteX9" fmla="*/ 6342698 w 8112442"/>
              <a:gd name="connsiteY9" fmla="*/ 802958 h 4061459"/>
              <a:gd name="connsiteX10" fmla="*/ 7061835 w 8112442"/>
              <a:gd name="connsiteY10" fmla="*/ 707708 h 4061459"/>
              <a:gd name="connsiteX11" fmla="*/ 8086725 w 8112442"/>
              <a:gd name="connsiteY11" fmla="*/ 0 h 4061459"/>
              <a:gd name="connsiteX12" fmla="*/ 8112443 w 8112442"/>
              <a:gd name="connsiteY12" fmla="*/ 27623 h 4061459"/>
              <a:gd name="connsiteX13" fmla="*/ 7074218 w 8112442"/>
              <a:gd name="connsiteY13" fmla="*/ 742950 h 4061459"/>
              <a:gd name="connsiteX14" fmla="*/ 6334125 w 8112442"/>
              <a:gd name="connsiteY14" fmla="*/ 840105 h 4061459"/>
              <a:gd name="connsiteX15" fmla="*/ 5673090 w 8112442"/>
              <a:gd name="connsiteY15" fmla="*/ 344805 h 4061459"/>
              <a:gd name="connsiteX16" fmla="*/ 5005388 w 8112442"/>
              <a:gd name="connsiteY16" fmla="*/ 433388 h 4061459"/>
              <a:gd name="connsiteX17" fmla="*/ 3786188 w 8112442"/>
              <a:gd name="connsiteY17" fmla="*/ 1356360 h 4061459"/>
              <a:gd name="connsiteX18" fmla="*/ 3475673 w 8112442"/>
              <a:gd name="connsiteY18" fmla="*/ 1966913 h 4061459"/>
              <a:gd name="connsiteX19" fmla="*/ 2500313 w 8112442"/>
              <a:gd name="connsiteY19" fmla="*/ 3420428 h 4061459"/>
              <a:gd name="connsiteX20" fmla="*/ 359093 w 8112442"/>
              <a:gd name="connsiteY20" fmla="*/ 4061460 h 40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2442" h="4061459">
                <a:moveTo>
                  <a:pt x="359093" y="4061460"/>
                </a:moveTo>
                <a:cubicBezTo>
                  <a:pt x="242888" y="4061460"/>
                  <a:pt x="122873" y="4057650"/>
                  <a:pt x="0" y="4050983"/>
                </a:cubicBezTo>
                <a:lnTo>
                  <a:pt x="1905" y="4012883"/>
                </a:lnTo>
                <a:cubicBezTo>
                  <a:pt x="2445068" y="4147185"/>
                  <a:pt x="2996565" y="2929890"/>
                  <a:pt x="3440430" y="1951673"/>
                </a:cubicBezTo>
                <a:cubicBezTo>
                  <a:pt x="3543300" y="1724978"/>
                  <a:pt x="3640455" y="1510665"/>
                  <a:pt x="3753803" y="1336358"/>
                </a:cubicBezTo>
                <a:cubicBezTo>
                  <a:pt x="4133850" y="750570"/>
                  <a:pt x="4638675" y="501968"/>
                  <a:pt x="4995863" y="397193"/>
                </a:cubicBezTo>
                <a:cubicBezTo>
                  <a:pt x="5382578" y="282893"/>
                  <a:pt x="5684520" y="307658"/>
                  <a:pt x="5687378" y="307658"/>
                </a:cubicBezTo>
                <a:lnTo>
                  <a:pt x="5698808" y="308610"/>
                </a:lnTo>
                <a:lnTo>
                  <a:pt x="5703570" y="319088"/>
                </a:lnTo>
                <a:cubicBezTo>
                  <a:pt x="5771198" y="465773"/>
                  <a:pt x="5980748" y="732473"/>
                  <a:pt x="6342698" y="802958"/>
                </a:cubicBezTo>
                <a:cubicBezTo>
                  <a:pt x="6558915" y="845820"/>
                  <a:pt x="6800850" y="813435"/>
                  <a:pt x="7061835" y="707708"/>
                </a:cubicBezTo>
                <a:cubicBezTo>
                  <a:pt x="7376160" y="579120"/>
                  <a:pt x="7721918" y="340995"/>
                  <a:pt x="8086725" y="0"/>
                </a:cubicBezTo>
                <a:lnTo>
                  <a:pt x="8112443" y="27623"/>
                </a:lnTo>
                <a:cubicBezTo>
                  <a:pt x="7744778" y="372428"/>
                  <a:pt x="7395210" y="612458"/>
                  <a:pt x="7074218" y="742950"/>
                </a:cubicBezTo>
                <a:cubicBezTo>
                  <a:pt x="6806565" y="851535"/>
                  <a:pt x="6557963" y="883920"/>
                  <a:pt x="6334125" y="840105"/>
                </a:cubicBezTo>
                <a:cubicBezTo>
                  <a:pt x="5966460" y="767715"/>
                  <a:pt x="5748338" y="499110"/>
                  <a:pt x="5673090" y="344805"/>
                </a:cubicBezTo>
                <a:cubicBezTo>
                  <a:pt x="5616893" y="341948"/>
                  <a:pt x="5344478" y="333375"/>
                  <a:pt x="5005388" y="433388"/>
                </a:cubicBezTo>
                <a:cubicBezTo>
                  <a:pt x="4654868" y="537210"/>
                  <a:pt x="4159568" y="781050"/>
                  <a:pt x="3786188" y="1356360"/>
                </a:cubicBezTo>
                <a:cubicBezTo>
                  <a:pt x="3674745" y="1528763"/>
                  <a:pt x="3578543" y="1741170"/>
                  <a:pt x="3475673" y="1966913"/>
                </a:cubicBezTo>
                <a:cubicBezTo>
                  <a:pt x="3255645" y="2452688"/>
                  <a:pt x="3006090" y="3002280"/>
                  <a:pt x="2500313" y="3420428"/>
                </a:cubicBezTo>
                <a:cubicBezTo>
                  <a:pt x="1979295" y="3850958"/>
                  <a:pt x="1276350" y="4061460"/>
                  <a:pt x="359093" y="4061460"/>
                </a:cubicBezTo>
                <a:close/>
              </a:path>
            </a:pathLst>
          </a:custGeom>
          <a:gradFill>
            <a:gsLst>
              <a:gs pos="92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54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BA6D-2927-44B8-ACA6-7A2F73E5B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Cloud-Driven Transformation</a:t>
            </a:r>
            <a:endParaRPr lang="en-GB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DFDA52-C0F0-45D2-A8E6-81F969C00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/>
          <a:lstStyle/>
          <a:p>
            <a:r>
              <a:rPr lang="en-GB" dirty="0"/>
              <a:t>NextGen Runner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0A9EDC8-EB17-2B48-56C0-76D559352DC7}"/>
              </a:ext>
            </a:extLst>
          </p:cNvPr>
          <p:cNvSpPr txBox="1">
            <a:spLocks/>
          </p:cNvSpPr>
          <p:nvPr/>
        </p:nvSpPr>
        <p:spPr>
          <a:xfrm>
            <a:off x="623392" y="6165304"/>
            <a:ext cx="11386134" cy="615553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Joby Pooppillikudiyil</a:t>
            </a:r>
            <a:br>
              <a:rPr lang="en-GB" dirty="0"/>
            </a:br>
            <a:r>
              <a:rPr lang="en-GB" dirty="0"/>
              <a:t>Jul.18.2024</a:t>
            </a:r>
          </a:p>
        </p:txBody>
      </p:sp>
    </p:spTree>
    <p:extLst>
      <p:ext uri="{BB962C8B-B14F-4D97-AF65-F5344CB8AC3E}">
        <p14:creationId xmlns:p14="http://schemas.microsoft.com/office/powerpoint/2010/main" val="210172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89680AA0-79F8-B507-AF4C-7A6BAC099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969" y="4080676"/>
            <a:ext cx="10560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 Repo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28C6AB7-4CCF-AFF4-E67A-4676456A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231" y="4131898"/>
            <a:ext cx="7841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Custom Runner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78DAE399-D62B-E81E-32C8-2B5D96B8A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648" y="1123912"/>
            <a:ext cx="10403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 pitchFamily="2" charset="0"/>
              </a:rPr>
              <a:t>Open Container Initiative (OCI)</a:t>
            </a:r>
            <a:endParaRPr lang="en-DE" sz="800" dirty="0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41EE3C38-2283-3E14-4A30-5B9516040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371" y="2660545"/>
            <a:ext cx="7968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17" name="Graphic 38">
            <a:extLst>
              <a:ext uri="{FF2B5EF4-FFF2-40B4-BE49-F238E27FC236}">
                <a16:creationId xmlns:a16="http://schemas.microsoft.com/office/drawing/2014/main" id="{042032D1-BB13-8791-A84E-049E7978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034" y="252177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55DA99-C394-F426-DFCA-F285B26CA28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167953" y="3905721"/>
            <a:ext cx="1549552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EDF4B-A98F-3D25-7B45-7FC45D452E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68958" y="3905721"/>
            <a:ext cx="1084554" cy="10706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1C33A-BD2A-16F6-D52B-5936E086ED27}"/>
              </a:ext>
            </a:extLst>
          </p:cNvPr>
          <p:cNvSpPr/>
          <p:nvPr/>
        </p:nvSpPr>
        <p:spPr>
          <a:xfrm>
            <a:off x="1094125" y="3549360"/>
            <a:ext cx="1019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1. Commit Code</a:t>
            </a:r>
            <a:b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With a </a:t>
            </a:r>
            <a:r>
              <a:rPr lang="en-US" altLang="en-US" sz="800" b="1" dirty="0" err="1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Dockerfile</a:t>
            </a:r>
            <a:endParaRPr lang="de-DE" sz="800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5E9D75-AC7A-CBC0-748E-A68B99177B7C}"/>
              </a:ext>
            </a:extLst>
          </p:cNvPr>
          <p:cNvSpPr/>
          <p:nvPr/>
        </p:nvSpPr>
        <p:spPr>
          <a:xfrm>
            <a:off x="4009962" y="4134004"/>
            <a:ext cx="17972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2. GitHub Action Trigger Pipeline</a:t>
            </a:r>
            <a:endParaRPr lang="de-DE" sz="800" b="1" dirty="0">
              <a:solidFill>
                <a:srgbClr val="7030A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5E518F-13C1-9DE4-1A40-18B6F489D3CC}"/>
              </a:ext>
            </a:extLst>
          </p:cNvPr>
          <p:cNvSpPr/>
          <p:nvPr/>
        </p:nvSpPr>
        <p:spPr>
          <a:xfrm>
            <a:off x="9396574" y="4210762"/>
            <a:ext cx="1597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6. Update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Kuberntes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Manifest by updating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application</a:t>
            </a:r>
            <a:endParaRPr lang="de-DE" sz="800" b="1" dirty="0">
              <a:solidFill>
                <a:srgbClr val="7030A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E018C7-FF89-323A-3985-CAEB88B8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05" y="3711257"/>
            <a:ext cx="651453" cy="388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B528C2A-4792-B81C-33A0-6ECA899C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85" y="3715084"/>
            <a:ext cx="442057" cy="38127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6D86B36-368D-A6D3-D911-24B3617A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701" y="3677232"/>
            <a:ext cx="419100" cy="4699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F6F5215-6DCB-D052-AE16-B4B228273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360"/>
          <a:stretch/>
        </p:blipFill>
        <p:spPr>
          <a:xfrm>
            <a:off x="6784396" y="2562956"/>
            <a:ext cx="604260" cy="39618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7FC90B5-6A17-0EB7-A730-898BB7FAFAA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4859912" y="3905721"/>
            <a:ext cx="3135473" cy="10706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2AC478-05E0-9EDB-F7FC-8E1466A35257}"/>
              </a:ext>
            </a:extLst>
          </p:cNvPr>
          <p:cNvGrpSpPr/>
          <p:nvPr/>
        </p:nvGrpSpPr>
        <p:grpSpPr>
          <a:xfrm>
            <a:off x="6215146" y="1899643"/>
            <a:ext cx="1187587" cy="760902"/>
            <a:chOff x="6294569" y="1659910"/>
            <a:chExt cx="1187587" cy="7609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18D0E5-B5C4-CD9E-04BF-1F84953F1FA9}"/>
                </a:ext>
              </a:extLst>
            </p:cNvPr>
            <p:cNvSpPr/>
            <p:nvPr/>
          </p:nvSpPr>
          <p:spPr>
            <a:xfrm>
              <a:off x="6294569" y="1659910"/>
              <a:ext cx="10246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3. Build Project</a:t>
              </a:r>
              <a:b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en-US" sz="800" b="1" dirty="0" err="1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eg.</a:t>
              </a:r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Maven build)</a:t>
              </a:r>
              <a:endParaRPr lang="de-DE" sz="800" b="1" dirty="0">
                <a:solidFill>
                  <a:srgbClr val="178C3D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246893-FD94-D1EB-E06C-4878F5E15ECA}"/>
                </a:ext>
              </a:extLst>
            </p:cNvPr>
            <p:cNvSpPr/>
            <p:nvPr/>
          </p:nvSpPr>
          <p:spPr>
            <a:xfrm>
              <a:off x="6304028" y="2082258"/>
              <a:ext cx="11781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800" b="1" dirty="0">
                  <a:solidFill>
                    <a:srgbClr val="7030A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4. Create and Push Docker Image</a:t>
              </a:r>
              <a:endParaRPr lang="de-DE" sz="8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3E16595-B04E-087E-8E1D-0499A8D310FF}"/>
              </a:ext>
            </a:extLst>
          </p:cNvPr>
          <p:cNvSpPr/>
          <p:nvPr/>
        </p:nvSpPr>
        <p:spPr>
          <a:xfrm>
            <a:off x="6216387" y="3112552"/>
            <a:ext cx="9879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5. and Push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BuildHelm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Chart</a:t>
            </a:r>
            <a:endParaRPr lang="de-DE" sz="800" b="1" dirty="0">
              <a:solidFill>
                <a:srgbClr val="7030A0"/>
              </a:solidFill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2F09FC4D-FDD1-83A6-AC79-447F02FC4DDB}"/>
              </a:ext>
            </a:extLst>
          </p:cNvPr>
          <p:cNvCxnSpPr>
            <a:cxnSpLocks/>
            <a:stCxn id="50" idx="3"/>
            <a:endCxn id="79" idx="1"/>
          </p:cNvCxnSpPr>
          <p:nvPr/>
        </p:nvCxnSpPr>
        <p:spPr>
          <a:xfrm>
            <a:off x="8437442" y="3905721"/>
            <a:ext cx="1392259" cy="64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F0E54E-D512-4FEF-A967-7EF5A25A9EA2}"/>
              </a:ext>
            </a:extLst>
          </p:cNvPr>
          <p:cNvCxnSpPr>
            <a:stCxn id="17" idx="1"/>
            <a:endCxn id="81" idx="3"/>
          </p:cNvCxnSpPr>
          <p:nvPr/>
        </p:nvCxnSpPr>
        <p:spPr>
          <a:xfrm flipH="1">
            <a:off x="7388656" y="2750377"/>
            <a:ext cx="2429378" cy="1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62C26EB0-323F-6B34-C36F-14D67E91D1BA}"/>
              </a:ext>
            </a:extLst>
          </p:cNvPr>
          <p:cNvCxnSpPr>
            <a:cxnSpLocks/>
            <a:stCxn id="79" idx="0"/>
            <a:endCxn id="17" idx="2"/>
          </p:cNvCxnSpPr>
          <p:nvPr/>
        </p:nvCxnSpPr>
        <p:spPr>
          <a:xfrm rot="5400000" flipH="1" flipV="1">
            <a:off x="9693815" y="3324414"/>
            <a:ext cx="698255" cy="738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D45CF8F-B388-96E3-CFFC-5E219967DB3E}"/>
              </a:ext>
            </a:extLst>
          </p:cNvPr>
          <p:cNvSpPr/>
          <p:nvPr/>
        </p:nvSpPr>
        <p:spPr>
          <a:xfrm>
            <a:off x="8114666" y="2413186"/>
            <a:ext cx="1703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7. Get and Deploy latest image to the cluster</a:t>
            </a:r>
            <a:endParaRPr lang="de-DE" sz="800" b="1" dirty="0">
              <a:solidFill>
                <a:srgbClr val="7030A0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FD120CC-6A28-4AA3-371B-D3C5F7365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66" y="3465385"/>
            <a:ext cx="520810" cy="52081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FC7DAF35-DA6F-50FB-05B2-77401A11F524}"/>
              </a:ext>
            </a:extLst>
          </p:cNvPr>
          <p:cNvSpPr/>
          <p:nvPr/>
        </p:nvSpPr>
        <p:spPr>
          <a:xfrm>
            <a:off x="6215146" y="1548516"/>
            <a:ext cx="1444643" cy="4418852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Registry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0C444E82-5EBC-C2B5-2E5A-9916835D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133" y="3796486"/>
            <a:ext cx="7439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endParaRPr lang="en-US" altLang="en-US" sz="8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05DA2F4-2DBF-B00B-6F06-AD477233869A}"/>
              </a:ext>
            </a:extLst>
          </p:cNvPr>
          <p:cNvCxnSpPr>
            <a:cxnSpLocks/>
            <a:stCxn id="50" idx="0"/>
            <a:endCxn id="81" idx="2"/>
          </p:cNvCxnSpPr>
          <p:nvPr/>
        </p:nvCxnSpPr>
        <p:spPr>
          <a:xfrm rot="16200000" flipV="1">
            <a:off x="7273500" y="2772170"/>
            <a:ext cx="755941" cy="11298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CB088C-1652-0713-A9B5-9215D6DF2ABD}"/>
              </a:ext>
            </a:extLst>
          </p:cNvPr>
          <p:cNvGrpSpPr/>
          <p:nvPr/>
        </p:nvGrpSpPr>
        <p:grpSpPr>
          <a:xfrm>
            <a:off x="2057281" y="1556792"/>
            <a:ext cx="4038719" cy="4418852"/>
            <a:chOff x="2057281" y="1556792"/>
            <a:chExt cx="4038719" cy="4418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5C9E54-C1C9-6A96-A375-85166011181D}"/>
                </a:ext>
              </a:extLst>
            </p:cNvPr>
            <p:cNvGrpSpPr/>
            <p:nvPr/>
          </p:nvGrpSpPr>
          <p:grpSpPr>
            <a:xfrm>
              <a:off x="2118830" y="1556792"/>
              <a:ext cx="3977170" cy="4418852"/>
              <a:chOff x="2190838" y="838661"/>
              <a:chExt cx="3977170" cy="44188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F4CA89-C7B8-B52A-94C0-A433A85DE958}"/>
                  </a:ext>
                </a:extLst>
              </p:cNvPr>
              <p:cNvSpPr/>
              <p:nvPr/>
            </p:nvSpPr>
            <p:spPr>
              <a:xfrm>
                <a:off x="5389325" y="4938610"/>
                <a:ext cx="3225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rgbClr val="9DB0D7"/>
                    </a:solidFill>
                  </a:rPr>
                  <a:t>CI</a:t>
                </a:r>
                <a:endParaRPr lang="de-DE" sz="1200" dirty="0">
                  <a:solidFill>
                    <a:srgbClr val="9DB0D7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815392-9011-3820-4893-C2CC897B5D70}"/>
                  </a:ext>
                </a:extLst>
              </p:cNvPr>
              <p:cNvSpPr/>
              <p:nvPr/>
            </p:nvSpPr>
            <p:spPr>
              <a:xfrm>
                <a:off x="2190838" y="838661"/>
                <a:ext cx="3977170" cy="4418852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8CE372-9380-09C8-BA09-49270698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7281" y="1590433"/>
              <a:ext cx="549706" cy="30921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29371A8-F957-0B2C-6BF2-2863CA7E8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464" y="3658042"/>
            <a:ext cx="500031" cy="50003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52C8F03-9396-1B3C-29EC-2B3EB376CD1A}"/>
              </a:ext>
            </a:extLst>
          </p:cNvPr>
          <p:cNvGrpSpPr/>
          <p:nvPr/>
        </p:nvGrpSpPr>
        <p:grpSpPr>
          <a:xfrm>
            <a:off x="7799367" y="1556792"/>
            <a:ext cx="3987441" cy="4418851"/>
            <a:chOff x="7799367" y="1556792"/>
            <a:chExt cx="3987441" cy="4418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510746-1B32-88B1-6398-C3F9DEFA28B3}"/>
                </a:ext>
              </a:extLst>
            </p:cNvPr>
            <p:cNvGrpSpPr/>
            <p:nvPr/>
          </p:nvGrpSpPr>
          <p:grpSpPr>
            <a:xfrm>
              <a:off x="7799367" y="1556792"/>
              <a:ext cx="3987441" cy="4418851"/>
              <a:chOff x="7883371" y="838660"/>
              <a:chExt cx="3987441" cy="441885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C19A08-118D-6091-32F3-C211E35D4635}"/>
                  </a:ext>
                </a:extLst>
              </p:cNvPr>
              <p:cNvSpPr/>
              <p:nvPr/>
            </p:nvSpPr>
            <p:spPr>
              <a:xfrm>
                <a:off x="7883371" y="838660"/>
                <a:ext cx="3987441" cy="4418851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Kubernetes Cluster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4023625-7CD5-C574-D3F7-6C6601380E9B}"/>
                  </a:ext>
                </a:extLst>
              </p:cNvPr>
              <p:cNvSpPr/>
              <p:nvPr/>
            </p:nvSpPr>
            <p:spPr>
              <a:xfrm>
                <a:off x="9728003" y="4938610"/>
                <a:ext cx="3898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rgbClr val="9DB0D7"/>
                    </a:solidFill>
                  </a:rPr>
                  <a:t>CD</a:t>
                </a:r>
                <a:endParaRPr lang="de-DE" sz="1200" dirty="0">
                  <a:solidFill>
                    <a:srgbClr val="9DB0D7"/>
                  </a:solidFill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69AB8C-435C-0DF1-CFCF-890DD7E74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492" r="35525" b="29348"/>
            <a:stretch/>
          </p:blipFill>
          <p:spPr>
            <a:xfrm>
              <a:off x="7819231" y="1592715"/>
              <a:ext cx="487123" cy="5063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F28FD8-259F-FC59-CB3D-E3206078E2E3}"/>
              </a:ext>
            </a:extLst>
          </p:cNvPr>
          <p:cNvSpPr txBox="1"/>
          <p:nvPr/>
        </p:nvSpPr>
        <p:spPr>
          <a:xfrm>
            <a:off x="8018976" y="4528414"/>
            <a:ext cx="1000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SonarQube</a:t>
            </a:r>
            <a:b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</a:br>
            <a: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Dora</a:t>
            </a:r>
          </a:p>
          <a:p>
            <a:r>
              <a:rPr lang="en-GB" sz="1200" dirty="0" err="1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DynaTrace</a:t>
            </a:r>
            <a:br>
              <a:rPr lang="en-GB" sz="1200" dirty="0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</a:br>
            <a:r>
              <a:rPr lang="en-GB" sz="1200" dirty="0" err="1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ImageScan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41EA61-55D7-53C9-F0C1-13E9516CB352}"/>
              </a:ext>
            </a:extLst>
          </p:cNvPr>
          <p:cNvSpPr/>
          <p:nvPr/>
        </p:nvSpPr>
        <p:spPr>
          <a:xfrm>
            <a:off x="672207" y="938249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ED1B18-49B6-303A-72D4-CE1BDED912F3}"/>
              </a:ext>
            </a:extLst>
          </p:cNvPr>
          <p:cNvSpPr/>
          <p:nvPr/>
        </p:nvSpPr>
        <p:spPr>
          <a:xfrm>
            <a:off x="4507137" y="934922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CC33CB-23EB-5B76-7DB2-DE25F1E2589E}"/>
              </a:ext>
            </a:extLst>
          </p:cNvPr>
          <p:cNvSpPr/>
          <p:nvPr/>
        </p:nvSpPr>
        <p:spPr>
          <a:xfrm>
            <a:off x="8005394" y="934922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0600B-1017-2A24-37A8-9329D715E4AF}"/>
              </a:ext>
            </a:extLst>
          </p:cNvPr>
          <p:cNvSpPr txBox="1"/>
          <p:nvPr/>
        </p:nvSpPr>
        <p:spPr>
          <a:xfrm>
            <a:off x="593712" y="495336"/>
            <a:ext cx="174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Development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0BCBE-3B2F-4B79-9E37-7A6F76246BDD}"/>
              </a:ext>
            </a:extLst>
          </p:cNvPr>
          <p:cNvSpPr txBox="1"/>
          <p:nvPr/>
        </p:nvSpPr>
        <p:spPr>
          <a:xfrm>
            <a:off x="4388855" y="523686"/>
            <a:ext cx="126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DevOps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10088-5D4E-2FED-5558-2CC9021F231C}"/>
              </a:ext>
            </a:extLst>
          </p:cNvPr>
          <p:cNvSpPr txBox="1"/>
          <p:nvPr/>
        </p:nvSpPr>
        <p:spPr>
          <a:xfrm>
            <a:off x="7829361" y="476672"/>
            <a:ext cx="208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Platform Team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1638DD-CE4B-42FD-6741-7CF6B4ABE111}"/>
              </a:ext>
            </a:extLst>
          </p:cNvPr>
          <p:cNvSpPr txBox="1"/>
          <p:nvPr/>
        </p:nvSpPr>
        <p:spPr>
          <a:xfrm>
            <a:off x="8402485" y="1032275"/>
            <a:ext cx="1221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setup</a:t>
            </a:r>
            <a:endParaRPr lang="en-DE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502866-DBFC-870F-082D-CBAA9E743EEE}"/>
              </a:ext>
            </a:extLst>
          </p:cNvPr>
          <p:cNvSpPr txBox="1"/>
          <p:nvPr/>
        </p:nvSpPr>
        <p:spPr>
          <a:xfrm>
            <a:off x="4939185" y="1032275"/>
            <a:ext cx="1732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customization</a:t>
            </a:r>
            <a:endParaRPr lang="en-DE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87861B-9C00-802A-374C-2518A4AAAC4D}"/>
              </a:ext>
            </a:extLst>
          </p:cNvPr>
          <p:cNvSpPr txBox="1"/>
          <p:nvPr/>
        </p:nvSpPr>
        <p:spPr>
          <a:xfrm>
            <a:off x="1104255" y="1032275"/>
            <a:ext cx="1732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user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5432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14" grpId="0"/>
      <p:bldP spid="21" grpId="0"/>
      <p:bldP spid="31" grpId="0"/>
      <p:bldP spid="36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82">
            <a:extLst>
              <a:ext uri="{FF2B5EF4-FFF2-40B4-BE49-F238E27FC236}">
                <a16:creationId xmlns:a16="http://schemas.microsoft.com/office/drawing/2014/main" id="{9BE170EF-3776-F8DC-BE86-7C7E6378BA39}"/>
              </a:ext>
            </a:extLst>
          </p:cNvPr>
          <p:cNvSpPr/>
          <p:nvPr/>
        </p:nvSpPr>
        <p:spPr>
          <a:xfrm>
            <a:off x="-11123" y="0"/>
            <a:ext cx="7619292" cy="154589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1BDDD3F-87DF-C1B6-BA13-8230F25951E8}"/>
              </a:ext>
            </a:extLst>
          </p:cNvPr>
          <p:cNvSpPr/>
          <p:nvPr/>
        </p:nvSpPr>
        <p:spPr>
          <a:xfrm>
            <a:off x="3625727" y="0"/>
            <a:ext cx="8566270" cy="154589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8F27B73-CA64-B6F3-798C-3AE76F53928A}"/>
              </a:ext>
            </a:extLst>
          </p:cNvPr>
          <p:cNvSpPr/>
          <p:nvPr/>
        </p:nvSpPr>
        <p:spPr>
          <a:xfrm>
            <a:off x="672207" y="938249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C2E86A-5773-F7F4-9E53-16F41B0FF81E}"/>
              </a:ext>
            </a:extLst>
          </p:cNvPr>
          <p:cNvSpPr/>
          <p:nvPr/>
        </p:nvSpPr>
        <p:spPr>
          <a:xfrm>
            <a:off x="4507137" y="934922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6812EDC-FED8-E5FA-0705-A97D13C0FBFB}"/>
              </a:ext>
            </a:extLst>
          </p:cNvPr>
          <p:cNvSpPr/>
          <p:nvPr/>
        </p:nvSpPr>
        <p:spPr>
          <a:xfrm>
            <a:off x="8005394" y="934922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0BC80-C391-CA8F-052D-5CA1946DECE3}"/>
              </a:ext>
            </a:extLst>
          </p:cNvPr>
          <p:cNvSpPr txBox="1"/>
          <p:nvPr/>
        </p:nvSpPr>
        <p:spPr>
          <a:xfrm>
            <a:off x="593712" y="495336"/>
            <a:ext cx="174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Development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A0255F-9A06-6397-7A25-D82F306A17DE}"/>
              </a:ext>
            </a:extLst>
          </p:cNvPr>
          <p:cNvSpPr txBox="1"/>
          <p:nvPr/>
        </p:nvSpPr>
        <p:spPr>
          <a:xfrm>
            <a:off x="4388855" y="523686"/>
            <a:ext cx="126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DevOps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D7855B-3D9D-ED6D-70A0-C1AFFA4BA5AA}"/>
              </a:ext>
            </a:extLst>
          </p:cNvPr>
          <p:cNvSpPr txBox="1"/>
          <p:nvPr/>
        </p:nvSpPr>
        <p:spPr>
          <a:xfrm>
            <a:off x="7829361" y="476672"/>
            <a:ext cx="208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Platform Team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BB89B08-EBC4-E952-ECFF-EF59176F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3573016"/>
            <a:ext cx="1884393" cy="11250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F58BFAB-9079-AB34-2D5B-991662F9FB14}"/>
              </a:ext>
            </a:extLst>
          </p:cNvPr>
          <p:cNvSpPr txBox="1"/>
          <p:nvPr/>
        </p:nvSpPr>
        <p:spPr>
          <a:xfrm>
            <a:off x="193899" y="5085184"/>
            <a:ext cx="2736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 </a:t>
            </a: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name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Do Build and Deploy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run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build_deploy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env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NAMESPACE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epc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JDK_VERSION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D3368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17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BUILD_PATH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BE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39EA83-021A-F48F-B6FC-BDB0939711A6}"/>
              </a:ext>
            </a:extLst>
          </p:cNvPr>
          <p:cNvCxnSpPr>
            <a:cxnSpLocks/>
          </p:cNvCxnSpPr>
          <p:nvPr/>
        </p:nvCxnSpPr>
        <p:spPr>
          <a:xfrm flipV="1">
            <a:off x="7608168" y="1334204"/>
            <a:ext cx="0" cy="5244751"/>
          </a:xfrm>
          <a:prstGeom prst="straightConnector1">
            <a:avLst/>
          </a:prstGeom>
          <a:ln w="12700">
            <a:solidFill>
              <a:srgbClr val="545B64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FC947C8-98AB-7B8C-8360-5D6E5986D33D}"/>
              </a:ext>
            </a:extLst>
          </p:cNvPr>
          <p:cNvSpPr txBox="1"/>
          <p:nvPr/>
        </p:nvSpPr>
        <p:spPr>
          <a:xfrm>
            <a:off x="673398" y="1891705"/>
            <a:ext cx="2952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Gitlab Actions Templates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required variables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Build Version(JDK Version)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 err="1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Namespce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 err="1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BuildPath</a:t>
            </a:r>
            <a:endParaRPr lang="en-DE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01E46E-394A-C7F6-DE5D-452A3621BFF2}"/>
              </a:ext>
            </a:extLst>
          </p:cNvPr>
          <p:cNvSpPr txBox="1"/>
          <p:nvPr/>
        </p:nvSpPr>
        <p:spPr>
          <a:xfrm>
            <a:off x="4507137" y="1765208"/>
            <a:ext cx="295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Branching Strategy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Versioning Strategy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 the Build Tools &amp; Versions if required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custom Runners</a:t>
            </a:r>
          </a:p>
          <a:p>
            <a:pPr marL="285750" indent="-285750">
              <a:buFont typeface="+mj-lt"/>
              <a:buAutoNum type="arabicPeriod"/>
            </a:pPr>
            <a:endParaRPr lang="en-DE" sz="12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6383B9C-198C-9F92-AD01-383D3A03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93" y="3603200"/>
            <a:ext cx="3174337" cy="148611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94327C4-4508-EFA7-5CB9-9184FD412D04}"/>
              </a:ext>
            </a:extLst>
          </p:cNvPr>
          <p:cNvSpPr txBox="1"/>
          <p:nvPr/>
        </p:nvSpPr>
        <p:spPr>
          <a:xfrm>
            <a:off x="7829361" y="1765208"/>
            <a:ext cx="29523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</a:t>
            </a:r>
            <a:r>
              <a:rPr lang="en-US" sz="1200" dirty="0" err="1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ArgoCD</a:t>
            </a:r>
            <a:endParaRPr lang="en-US" sz="12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Access to OCI Registry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IAM Roles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Runner</a:t>
            </a:r>
          </a:p>
          <a:p>
            <a:pPr marL="285750" indent="-285750">
              <a:buFont typeface="+mj-lt"/>
              <a:buAutoNum type="arabicPeriod"/>
            </a:pPr>
            <a:endParaRPr lang="en-DE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BEA7C5-4772-F024-3701-F4FFB3B943B9}"/>
              </a:ext>
            </a:extLst>
          </p:cNvPr>
          <p:cNvSpPr txBox="1"/>
          <p:nvPr/>
        </p:nvSpPr>
        <p:spPr>
          <a:xfrm>
            <a:off x="8402485" y="1032275"/>
            <a:ext cx="12219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setup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7CB408-B8EA-94D0-17EC-A2945AF48FAE}"/>
              </a:ext>
            </a:extLst>
          </p:cNvPr>
          <p:cNvSpPr txBox="1"/>
          <p:nvPr/>
        </p:nvSpPr>
        <p:spPr>
          <a:xfrm>
            <a:off x="4939185" y="1032275"/>
            <a:ext cx="1732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customization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5B82A08-3DB1-4AC5-BAE8-9835906298AB}"/>
              </a:ext>
            </a:extLst>
          </p:cNvPr>
          <p:cNvSpPr txBox="1"/>
          <p:nvPr/>
        </p:nvSpPr>
        <p:spPr>
          <a:xfrm>
            <a:off x="1104255" y="1032275"/>
            <a:ext cx="1732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user</a:t>
            </a:r>
            <a:endParaRPr lang="en-DE" sz="1000" dirty="0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671582F-F084-4283-603A-33CAD7C10668}"/>
              </a:ext>
            </a:extLst>
          </p:cNvPr>
          <p:cNvGrpSpPr/>
          <p:nvPr/>
        </p:nvGrpSpPr>
        <p:grpSpPr>
          <a:xfrm>
            <a:off x="7929255" y="3574228"/>
            <a:ext cx="4099508" cy="3135471"/>
            <a:chOff x="7929255" y="3574228"/>
            <a:chExt cx="4099508" cy="3135471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772D215-588F-8F9E-9E7E-1F849CB5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0535" y="5646954"/>
              <a:ext cx="651453" cy="388927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081B302-0AD8-7233-0498-10F4820C51FD}"/>
                </a:ext>
              </a:extLst>
            </p:cNvPr>
            <p:cNvGrpSpPr/>
            <p:nvPr/>
          </p:nvGrpSpPr>
          <p:grpSpPr>
            <a:xfrm>
              <a:off x="10213220" y="5946318"/>
              <a:ext cx="866348" cy="755368"/>
              <a:chOff x="6533302" y="3715084"/>
              <a:chExt cx="866348" cy="755368"/>
            </a:xfrm>
          </p:grpSpPr>
          <p:sp>
            <p:nvSpPr>
              <p:cNvPr id="122" name="TextBox 11">
                <a:extLst>
                  <a:ext uri="{FF2B5EF4-FFF2-40B4-BE49-F238E27FC236}">
                    <a16:creationId xmlns:a16="http://schemas.microsoft.com/office/drawing/2014/main" id="{650B631F-4E72-0316-17D6-E8D87FF019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3302" y="4131898"/>
                <a:ext cx="86634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8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Custom Runner</a:t>
                </a: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848B7FBE-477D-93BB-77D0-4F4768499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4072" y="3715084"/>
                <a:ext cx="442057" cy="381274"/>
              </a:xfrm>
              <a:prstGeom prst="rect">
                <a:avLst/>
              </a:prstGeom>
            </p:spPr>
          </p:pic>
        </p:grp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A831886-70AF-13AC-59C3-94515D4B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25222" y="4948928"/>
              <a:ext cx="1003541" cy="64226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4147DBF5-ED1C-ABE3-CE79-516AF7F6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2414" y="4281779"/>
              <a:ext cx="569161" cy="651070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AFB5EFE-1497-F106-1BF1-739FBA73D5AB}"/>
                </a:ext>
              </a:extLst>
            </p:cNvPr>
            <p:cNvSpPr/>
            <p:nvPr/>
          </p:nvSpPr>
          <p:spPr>
            <a:xfrm>
              <a:off x="7974377" y="4260722"/>
              <a:ext cx="3151667" cy="2448977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44E96D5-B023-D4D3-FC81-23AE58788884}"/>
                </a:ext>
              </a:extLst>
            </p:cNvPr>
            <p:cNvGrpSpPr/>
            <p:nvPr/>
          </p:nvGrpSpPr>
          <p:grpSpPr>
            <a:xfrm>
              <a:off x="8164558" y="4510579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F87FFF0-1B98-3C5B-7021-68707CB890DA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D23E364-BA33-64B2-B040-16E65196C9F6}"/>
                  </a:ext>
                </a:extLst>
              </p:cNvPr>
              <p:cNvSpPr txBox="1"/>
              <p:nvPr/>
            </p:nvSpPr>
            <p:spPr>
              <a:xfrm>
                <a:off x="5252256" y="1355388"/>
                <a:ext cx="1008112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Artifact builder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5025F7A-2310-7ACF-9DD5-1828EC2539EB}"/>
                </a:ext>
              </a:extLst>
            </p:cNvPr>
            <p:cNvGrpSpPr/>
            <p:nvPr/>
          </p:nvGrpSpPr>
          <p:grpSpPr>
            <a:xfrm>
              <a:off x="8164558" y="4948353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85D6686-92C2-6B4F-1F4D-602B7773BEC0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7328ADF-F1E0-C4A4-EE0D-34A05AA84776}"/>
                  </a:ext>
                </a:extLst>
              </p:cNvPr>
              <p:cNvSpPr txBox="1"/>
              <p:nvPr/>
            </p:nvSpPr>
            <p:spPr>
              <a:xfrm>
                <a:off x="5252256" y="1363702"/>
                <a:ext cx="1008112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Docker Builder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D3C6F3-9098-0DFA-1A1C-EDCEF5B6FB85}"/>
                </a:ext>
              </a:extLst>
            </p:cNvPr>
            <p:cNvGrpSpPr/>
            <p:nvPr/>
          </p:nvGrpSpPr>
          <p:grpSpPr>
            <a:xfrm>
              <a:off x="9133609" y="4510579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6EC9695-60F8-51F6-957F-43F9C00D3B95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9906356-BD79-23E2-462E-16A615BECD61}"/>
                  </a:ext>
                </a:extLst>
              </p:cNvPr>
              <p:cNvSpPr txBox="1"/>
              <p:nvPr/>
            </p:nvSpPr>
            <p:spPr>
              <a:xfrm>
                <a:off x="5249500" y="1374318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Build Tools Downloader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FC97118-BCBA-D378-DE5E-E38887A25FFC}"/>
                </a:ext>
              </a:extLst>
            </p:cNvPr>
            <p:cNvGrpSpPr/>
            <p:nvPr/>
          </p:nvGrpSpPr>
          <p:grpSpPr>
            <a:xfrm>
              <a:off x="8164558" y="5386127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1DD6376-1917-11B1-1773-10B12814733A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E20910B-67F9-6D09-89DC-E18430854006}"/>
                  </a:ext>
                </a:extLst>
              </p:cNvPr>
              <p:cNvSpPr txBox="1"/>
              <p:nvPr/>
            </p:nvSpPr>
            <p:spPr>
              <a:xfrm>
                <a:off x="5252256" y="1435873"/>
                <a:ext cx="1008112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Helm Builder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D860F6F-2A88-ECDC-3381-1D8895BEBE46}"/>
                </a:ext>
              </a:extLst>
            </p:cNvPr>
            <p:cNvGrpSpPr/>
            <p:nvPr/>
          </p:nvGrpSpPr>
          <p:grpSpPr>
            <a:xfrm>
              <a:off x="8164558" y="5823901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25745D8-11EB-A4AE-16BE-EC0158A52361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4D8D268-CDBB-6CF5-E9AC-11EF433AE148}"/>
                  </a:ext>
                </a:extLst>
              </p:cNvPr>
              <p:cNvSpPr txBox="1"/>
              <p:nvPr/>
            </p:nvSpPr>
            <p:spPr>
              <a:xfrm>
                <a:off x="5251522" y="1365159"/>
                <a:ext cx="1008112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err="1">
                    <a:solidFill>
                      <a:schemeClr val="bg1"/>
                    </a:solidFill>
                  </a:rPr>
                  <a:t>ArgoCD</a:t>
                </a:r>
                <a:r>
                  <a:rPr lang="en-US" sz="800" dirty="0">
                    <a:solidFill>
                      <a:schemeClr val="bg1"/>
                    </a:solidFill>
                  </a:rPr>
                  <a:t> Builder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8587714-8771-00D5-46D8-38406A9B8378}"/>
                </a:ext>
              </a:extLst>
            </p:cNvPr>
            <p:cNvGrpSpPr/>
            <p:nvPr/>
          </p:nvGrpSpPr>
          <p:grpSpPr>
            <a:xfrm>
              <a:off x="9133609" y="5829629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9A13453-E891-929C-13FE-C1D442BB8BE5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47727EE-60F2-31C0-C1FC-5F59D56A12D5}"/>
                  </a:ext>
                </a:extLst>
              </p:cNvPr>
              <p:cNvSpPr txBox="1"/>
              <p:nvPr/>
            </p:nvSpPr>
            <p:spPr>
              <a:xfrm>
                <a:off x="5249500" y="1374318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Repo Secret Auto generator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B5EF5FE-448A-7DE4-5950-3821D4C60A6E}"/>
                </a:ext>
              </a:extLst>
            </p:cNvPr>
            <p:cNvGrpSpPr/>
            <p:nvPr/>
          </p:nvGrpSpPr>
          <p:grpSpPr>
            <a:xfrm>
              <a:off x="8164558" y="6261677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2CF4DE0-C6AD-BF2A-343C-52DA6E514E90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A49E3FC-04E1-9371-1534-1778397E0AA4}"/>
                  </a:ext>
                </a:extLst>
              </p:cNvPr>
              <p:cNvSpPr txBox="1"/>
              <p:nvPr/>
            </p:nvSpPr>
            <p:spPr>
              <a:xfrm>
                <a:off x="5249500" y="1374318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Certificate Installer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CADC309-E665-B05D-8BC2-505CCC5C25F9}"/>
                </a:ext>
              </a:extLst>
            </p:cNvPr>
            <p:cNvGrpSpPr/>
            <p:nvPr/>
          </p:nvGrpSpPr>
          <p:grpSpPr>
            <a:xfrm>
              <a:off x="10107590" y="4514161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534C7BF-B6B8-E926-DC21-0E4FE5EF2F56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1C45BA41-D93F-A244-E029-9E2A69445026}"/>
                  </a:ext>
                </a:extLst>
              </p:cNvPr>
              <p:cNvSpPr txBox="1"/>
              <p:nvPr/>
            </p:nvSpPr>
            <p:spPr>
              <a:xfrm>
                <a:off x="5251486" y="1351038"/>
                <a:ext cx="1008112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Repository Cache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A4A0DFD-A6F1-DC6A-26DA-7CC7A22AE15C}"/>
                </a:ext>
              </a:extLst>
            </p:cNvPr>
            <p:cNvGrpSpPr/>
            <p:nvPr/>
          </p:nvGrpSpPr>
          <p:grpSpPr>
            <a:xfrm>
              <a:off x="9133609" y="4964347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1261336-19F9-413A-634A-A8DE047811BE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BCDF047-4B3F-34C1-0BB7-B61A1C593905}"/>
                  </a:ext>
                </a:extLst>
              </p:cNvPr>
              <p:cNvSpPr txBox="1"/>
              <p:nvPr/>
            </p:nvSpPr>
            <p:spPr>
              <a:xfrm>
                <a:off x="5279505" y="1385267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Vulnerability Scanner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08AD403-9D22-DF9C-C1DD-A181EB1F9312}"/>
                </a:ext>
              </a:extLst>
            </p:cNvPr>
            <p:cNvGrpSpPr/>
            <p:nvPr/>
          </p:nvGrpSpPr>
          <p:grpSpPr>
            <a:xfrm>
              <a:off x="10107590" y="4969115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B1DD8AE-E3D3-11A0-A0B4-789A30FACB90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56187CC-F071-BD24-B4CA-20264D70324A}"/>
                  </a:ext>
                </a:extLst>
              </p:cNvPr>
              <p:cNvSpPr txBox="1"/>
              <p:nvPr/>
            </p:nvSpPr>
            <p:spPr>
              <a:xfrm>
                <a:off x="5267909" y="1355677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Auth Configurator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3EF43C1-7893-9ECA-4BE2-388BC1FDBEBC}"/>
                </a:ext>
              </a:extLst>
            </p:cNvPr>
            <p:cNvGrpSpPr/>
            <p:nvPr/>
          </p:nvGrpSpPr>
          <p:grpSpPr>
            <a:xfrm>
              <a:off x="10107590" y="5371237"/>
              <a:ext cx="889430" cy="355772"/>
              <a:chOff x="5231905" y="1327571"/>
              <a:chExt cx="1080120" cy="432048"/>
            </a:xfrm>
            <a:solidFill>
              <a:srgbClr val="92D050"/>
            </a:solidFill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6CDB762-FECC-06BB-4D52-B1E5D10A3A24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CB54CB0-4334-380A-832F-0E90F4D30657}"/>
                  </a:ext>
                </a:extLst>
              </p:cNvPr>
              <p:cNvSpPr txBox="1"/>
              <p:nvPr/>
            </p:nvSpPr>
            <p:spPr>
              <a:xfrm>
                <a:off x="5248520" y="1373312"/>
                <a:ext cx="100811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Build  Version Manager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12B5DFA-CF74-D0D9-EDB0-A07CD6144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492" r="35525" b="29348"/>
            <a:stretch/>
          </p:blipFill>
          <p:spPr>
            <a:xfrm>
              <a:off x="11283432" y="6120072"/>
              <a:ext cx="487123" cy="506370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89BF9188-B2FA-8BDD-C4E7-200BC5B0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1063" y="3600570"/>
              <a:ext cx="419100" cy="469900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7FCDB57-A594-1D59-80CC-1FDC1ABB5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2508" y="3574228"/>
              <a:ext cx="746825" cy="561566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3BC4F519-F087-FF6F-871E-FB3495D9E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09215" y="3648334"/>
              <a:ext cx="596592" cy="510366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0AD30472-0E4A-96E1-9A1C-A6E46426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2299" y="3600570"/>
              <a:ext cx="599275" cy="628910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C48F145B-6F16-7CD3-DCD9-5B8E1679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26044" y="3628856"/>
              <a:ext cx="495176" cy="495176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8A0BBCA4-14E1-3619-7608-0B9C10AD1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29255" y="3628856"/>
              <a:ext cx="595490" cy="595490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AB9A72D-6B5C-5EFD-3F80-12F53B5399D3}"/>
                </a:ext>
              </a:extLst>
            </p:cNvPr>
            <p:cNvGrpSpPr/>
            <p:nvPr/>
          </p:nvGrpSpPr>
          <p:grpSpPr>
            <a:xfrm>
              <a:off x="9133609" y="5358216"/>
              <a:ext cx="889430" cy="395329"/>
              <a:chOff x="5231905" y="1279532"/>
              <a:chExt cx="1080120" cy="480087"/>
            </a:xfrm>
            <a:solidFill>
              <a:srgbClr val="92D050"/>
            </a:solidFill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2A0AC76F-2D2D-89C3-40DE-4D36DC0812B7}"/>
                  </a:ext>
                </a:extLst>
              </p:cNvPr>
              <p:cNvSpPr/>
              <p:nvPr/>
            </p:nvSpPr>
            <p:spPr>
              <a:xfrm>
                <a:off x="5231905" y="1327571"/>
                <a:ext cx="1080120" cy="432048"/>
              </a:xfrm>
              <a:prstGeom prst="rect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600" dirty="0" err="1">
                  <a:highlight>
                    <a:srgbClr val="0070AD"/>
                  </a:highlight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EAA722-A7C1-F7FE-805B-83916DAD9DC8}"/>
                  </a:ext>
                </a:extLst>
              </p:cNvPr>
              <p:cNvSpPr txBox="1"/>
              <p:nvPr/>
            </p:nvSpPr>
            <p:spPr>
              <a:xfrm>
                <a:off x="5267908" y="1279532"/>
                <a:ext cx="1008112" cy="41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Helm Templates</a:t>
                </a:r>
                <a:endParaRPr lang="en-DE" sz="8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4194DBA-BA66-5C38-356F-795231785D84}"/>
              </a:ext>
            </a:extLst>
          </p:cNvPr>
          <p:cNvCxnSpPr>
            <a:cxnSpLocks/>
          </p:cNvCxnSpPr>
          <p:nvPr/>
        </p:nvCxnSpPr>
        <p:spPr>
          <a:xfrm flipV="1">
            <a:off x="3625726" y="1334204"/>
            <a:ext cx="0" cy="5244751"/>
          </a:xfrm>
          <a:prstGeom prst="straightConnector1">
            <a:avLst/>
          </a:prstGeom>
          <a:ln w="12700">
            <a:solidFill>
              <a:srgbClr val="545B64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1" grpId="0" animBg="1"/>
      <p:bldP spid="53" grpId="0"/>
      <p:bldP spid="57" grpId="0"/>
      <p:bldP spid="58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E8F27B73-CA64-B6F3-798C-3AE76F53928A}"/>
              </a:ext>
            </a:extLst>
          </p:cNvPr>
          <p:cNvSpPr/>
          <p:nvPr/>
        </p:nvSpPr>
        <p:spPr>
          <a:xfrm>
            <a:off x="672207" y="938249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50BC80-C391-CA8F-052D-5CA1946DECE3}"/>
              </a:ext>
            </a:extLst>
          </p:cNvPr>
          <p:cNvSpPr txBox="1"/>
          <p:nvPr/>
        </p:nvSpPr>
        <p:spPr>
          <a:xfrm>
            <a:off x="593712" y="495336"/>
            <a:ext cx="174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Development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BB89B08-EBC4-E952-ECFF-EF59176F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3573016"/>
            <a:ext cx="1884393" cy="11250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F58BFAB-9079-AB34-2D5B-991662F9FB14}"/>
              </a:ext>
            </a:extLst>
          </p:cNvPr>
          <p:cNvSpPr txBox="1"/>
          <p:nvPr/>
        </p:nvSpPr>
        <p:spPr>
          <a:xfrm>
            <a:off x="193899" y="5085184"/>
            <a:ext cx="2736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 </a:t>
            </a: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name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Do Build and Deploy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run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build_deploy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env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NAMESPACE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epc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JDK_VERSION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D3368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17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268BD2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BUILD_PATH</a:t>
            </a:r>
            <a:r>
              <a:rPr lang="en-GB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GB" sz="12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BE</a:t>
            </a:r>
            <a:endParaRPr lang="en-GB" sz="120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C947C8-98AB-7B8C-8360-5D6E5986D33D}"/>
              </a:ext>
            </a:extLst>
          </p:cNvPr>
          <p:cNvSpPr txBox="1"/>
          <p:nvPr/>
        </p:nvSpPr>
        <p:spPr>
          <a:xfrm>
            <a:off x="673398" y="1891705"/>
            <a:ext cx="2952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Gitlab Actions Templates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required variables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Build Version(JDK Version)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 err="1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Namespce</a:t>
            </a:r>
            <a:endParaRPr lang="en-US" sz="10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 err="1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BuildPath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5B82A08-3DB1-4AC5-BAE8-9835906298AB}"/>
              </a:ext>
            </a:extLst>
          </p:cNvPr>
          <p:cNvSpPr txBox="1"/>
          <p:nvPr/>
        </p:nvSpPr>
        <p:spPr>
          <a:xfrm>
            <a:off x="1104255" y="1032275"/>
            <a:ext cx="17328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user</a:t>
            </a:r>
            <a:endParaRPr lang="en-DE" sz="1000" dirty="0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4194DBA-BA66-5C38-356F-795231785D84}"/>
              </a:ext>
            </a:extLst>
          </p:cNvPr>
          <p:cNvCxnSpPr>
            <a:cxnSpLocks/>
          </p:cNvCxnSpPr>
          <p:nvPr/>
        </p:nvCxnSpPr>
        <p:spPr>
          <a:xfrm flipV="1">
            <a:off x="3625726" y="1334204"/>
            <a:ext cx="0" cy="5244751"/>
          </a:xfrm>
          <a:prstGeom prst="straightConnector1">
            <a:avLst/>
          </a:prstGeom>
          <a:ln w="12700">
            <a:solidFill>
              <a:srgbClr val="545B64"/>
            </a:solidFill>
            <a:prstDash val="sysDot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7933C35-11A9-9A21-4194-5C9BF5D35634}"/>
              </a:ext>
            </a:extLst>
          </p:cNvPr>
          <p:cNvSpPr txBox="1"/>
          <p:nvPr/>
        </p:nvSpPr>
        <p:spPr>
          <a:xfrm>
            <a:off x="6096000" y="2708920"/>
            <a:ext cx="28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600" dirty="0"/>
              <a:t>Demo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E9C878-1522-13AC-C5BB-9B3DB32A1B44}"/>
              </a:ext>
            </a:extLst>
          </p:cNvPr>
          <p:cNvSpPr txBox="1"/>
          <p:nvPr/>
        </p:nvSpPr>
        <p:spPr>
          <a:xfrm>
            <a:off x="4070790" y="3594626"/>
            <a:ext cx="3574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rgbClr val="178C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Migrating a EPC microservice to our new CICD framework</a:t>
            </a:r>
            <a:endParaRPr lang="en-DE" b="1" dirty="0">
              <a:solidFill>
                <a:srgbClr val="178C3D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223F91-B994-F886-0B1F-705A7A7FB63A}"/>
              </a:ext>
            </a:extLst>
          </p:cNvPr>
          <p:cNvSpPr txBox="1"/>
          <p:nvPr/>
        </p:nvSpPr>
        <p:spPr>
          <a:xfrm>
            <a:off x="8015070" y="3733124"/>
            <a:ext cx="2958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commercial-</a:t>
            </a:r>
            <a:r>
              <a:rPr lang="en-US" sz="1800" b="1" dirty="0" err="1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epc</a:t>
            </a:r>
            <a:r>
              <a:rPr lang="en-US" sz="18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-booking</a:t>
            </a:r>
            <a:endParaRPr lang="en-DE" b="1" dirty="0">
              <a:solidFill>
                <a:srgbClr val="0070AD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947956-9E9A-94A2-D356-0177CB226051}"/>
              </a:ext>
            </a:extLst>
          </p:cNvPr>
          <p:cNvSpPr txBox="1"/>
          <p:nvPr/>
        </p:nvSpPr>
        <p:spPr>
          <a:xfrm rot="16200000">
            <a:off x="7278511" y="3794680"/>
            <a:ext cx="11037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NextGen</a:t>
            </a:r>
            <a:endParaRPr lang="en-DE" sz="1000" dirty="0">
              <a:solidFill>
                <a:srgbClr val="FF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ACE96-8FB5-109D-646C-C52877DCF669}"/>
              </a:ext>
            </a:extLst>
          </p:cNvPr>
          <p:cNvSpPr/>
          <p:nvPr/>
        </p:nvSpPr>
        <p:spPr>
          <a:xfrm>
            <a:off x="-11123" y="0"/>
            <a:ext cx="3636844" cy="154589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</p:spTree>
    <p:extLst>
      <p:ext uri="{BB962C8B-B14F-4D97-AF65-F5344CB8AC3E}">
        <p14:creationId xmlns:p14="http://schemas.microsoft.com/office/powerpoint/2010/main" val="25623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B9D42-BFE5-3DD7-6C6E-3D45D26C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Apply gitub Action &amp; get it deployed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FC180-C177-3DEE-1848-8755049567E8}"/>
              </a:ext>
            </a:extLst>
          </p:cNvPr>
          <p:cNvSpPr/>
          <p:nvPr/>
        </p:nvSpPr>
        <p:spPr>
          <a:xfrm>
            <a:off x="2423592" y="3104966"/>
            <a:ext cx="1728192" cy="648072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>
              <a:highlight>
                <a:srgbClr val="0070AD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B0D45-1EF8-F178-14E2-AFA43579509F}"/>
              </a:ext>
            </a:extLst>
          </p:cNvPr>
          <p:cNvSpPr txBox="1"/>
          <p:nvPr/>
        </p:nvSpPr>
        <p:spPr>
          <a:xfrm>
            <a:off x="2760107" y="3290501"/>
            <a:ext cx="105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Create Repo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4AAF6-E7CF-CA34-07E1-CC62F35EA4D4}"/>
              </a:ext>
            </a:extLst>
          </p:cNvPr>
          <p:cNvSpPr/>
          <p:nvPr/>
        </p:nvSpPr>
        <p:spPr>
          <a:xfrm>
            <a:off x="5375920" y="3104964"/>
            <a:ext cx="1728192" cy="648072"/>
          </a:xfrm>
          <a:prstGeom prst="rect">
            <a:avLst/>
          </a:prstGeom>
          <a:solidFill>
            <a:srgbClr val="FF8E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2F177-CC5F-7F04-F1EF-1153E2DA6B47}"/>
              </a:ext>
            </a:extLst>
          </p:cNvPr>
          <p:cNvSpPr txBox="1"/>
          <p:nvPr/>
        </p:nvSpPr>
        <p:spPr>
          <a:xfrm>
            <a:off x="5531710" y="3198167"/>
            <a:ext cx="14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Apply Github Actions Workflow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E34E95-EC07-F5CD-5A98-48AB79B3642B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4151784" y="3429000"/>
            <a:ext cx="122413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E87208-0964-AAFC-2B92-47873CC5C5A8}"/>
              </a:ext>
            </a:extLst>
          </p:cNvPr>
          <p:cNvSpPr/>
          <p:nvPr/>
        </p:nvSpPr>
        <p:spPr>
          <a:xfrm>
            <a:off x="8328248" y="3104964"/>
            <a:ext cx="1728192" cy="648072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84C04-D327-68ED-4E24-368FED65A3F4}"/>
              </a:ext>
            </a:extLst>
          </p:cNvPr>
          <p:cNvSpPr txBox="1"/>
          <p:nvPr/>
        </p:nvSpPr>
        <p:spPr>
          <a:xfrm>
            <a:off x="8484038" y="3290501"/>
            <a:ext cx="141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Deploy to Cloud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48EDC0-2AD9-67C8-3AEC-C92C55EC5A6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7104112" y="342900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5B1F544-BB06-D9BB-A816-31AD9C76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7" y="3104964"/>
            <a:ext cx="648068" cy="6480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01602F-6828-ADDD-0322-46F4ED07EBC9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1454365" y="3428998"/>
            <a:ext cx="969227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507543E-0785-8944-E147-EFD00FABCF09}"/>
              </a:ext>
            </a:extLst>
          </p:cNvPr>
          <p:cNvSpPr/>
          <p:nvPr/>
        </p:nvSpPr>
        <p:spPr>
          <a:xfrm>
            <a:off x="3071663" y="1987153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6E9B09-8A61-54B4-469F-D1EBB2A0E8B2}"/>
              </a:ext>
            </a:extLst>
          </p:cNvPr>
          <p:cNvSpPr/>
          <p:nvPr/>
        </p:nvSpPr>
        <p:spPr>
          <a:xfrm>
            <a:off x="6023991" y="1987153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4133F4-B681-F278-120C-68AB911241F1}"/>
              </a:ext>
            </a:extLst>
          </p:cNvPr>
          <p:cNvSpPr/>
          <p:nvPr/>
        </p:nvSpPr>
        <p:spPr>
          <a:xfrm>
            <a:off x="8976319" y="1987153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sp>
        <p:nvSpPr>
          <p:cNvPr id="71" name="AutoShape 2" descr="Sonarqube Vector SVG Icon (2) - SVG Repo">
            <a:extLst>
              <a:ext uri="{FF2B5EF4-FFF2-40B4-BE49-F238E27FC236}">
                <a16:creationId xmlns:a16="http://schemas.microsoft.com/office/drawing/2014/main" id="{BC691ADB-6DD8-5894-E4DC-79464E283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473BB-C7D4-57D4-2735-A6744E80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03" y="4438799"/>
            <a:ext cx="1884393" cy="11250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F635F1-42EA-9082-43CB-4B62E7E46294}"/>
              </a:ext>
            </a:extLst>
          </p:cNvPr>
          <p:cNvSpPr/>
          <p:nvPr/>
        </p:nvSpPr>
        <p:spPr>
          <a:xfrm>
            <a:off x="4763852" y="1340768"/>
            <a:ext cx="2772308" cy="4536504"/>
          </a:xfrm>
          <a:prstGeom prst="roundRect">
            <a:avLst/>
          </a:prstGeom>
          <a:noFill/>
          <a:ln w="38100">
            <a:solidFill>
              <a:srgbClr val="0070A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72308"/>
                      <a:gd name="connsiteY0" fmla="*/ 462061 h 4536504"/>
                      <a:gd name="connsiteX1" fmla="*/ 462061 w 2772308"/>
                      <a:gd name="connsiteY1" fmla="*/ 0 h 4536504"/>
                      <a:gd name="connsiteX2" fmla="*/ 2310247 w 2772308"/>
                      <a:gd name="connsiteY2" fmla="*/ 0 h 4536504"/>
                      <a:gd name="connsiteX3" fmla="*/ 2772308 w 2772308"/>
                      <a:gd name="connsiteY3" fmla="*/ 462061 h 4536504"/>
                      <a:gd name="connsiteX4" fmla="*/ 2772308 w 2772308"/>
                      <a:gd name="connsiteY4" fmla="*/ 4074443 h 4536504"/>
                      <a:gd name="connsiteX5" fmla="*/ 2310247 w 2772308"/>
                      <a:gd name="connsiteY5" fmla="*/ 4536504 h 4536504"/>
                      <a:gd name="connsiteX6" fmla="*/ 462061 w 2772308"/>
                      <a:gd name="connsiteY6" fmla="*/ 4536504 h 4536504"/>
                      <a:gd name="connsiteX7" fmla="*/ 0 w 2772308"/>
                      <a:gd name="connsiteY7" fmla="*/ 4074443 h 4536504"/>
                      <a:gd name="connsiteX8" fmla="*/ 0 w 2772308"/>
                      <a:gd name="connsiteY8" fmla="*/ 462061 h 4536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72308" h="4536504" extrusionOk="0">
                        <a:moveTo>
                          <a:pt x="0" y="462061"/>
                        </a:moveTo>
                        <a:cubicBezTo>
                          <a:pt x="-23702" y="192252"/>
                          <a:pt x="164296" y="15980"/>
                          <a:pt x="462061" y="0"/>
                        </a:cubicBezTo>
                        <a:cubicBezTo>
                          <a:pt x="954019" y="-115006"/>
                          <a:pt x="1926490" y="-4136"/>
                          <a:pt x="2310247" y="0"/>
                        </a:cubicBezTo>
                        <a:cubicBezTo>
                          <a:pt x="2558411" y="6861"/>
                          <a:pt x="2771526" y="211197"/>
                          <a:pt x="2772308" y="462061"/>
                        </a:cubicBezTo>
                        <a:cubicBezTo>
                          <a:pt x="2792495" y="1667177"/>
                          <a:pt x="2924788" y="3284190"/>
                          <a:pt x="2772308" y="4074443"/>
                        </a:cubicBezTo>
                        <a:cubicBezTo>
                          <a:pt x="2819694" y="4335253"/>
                          <a:pt x="2580643" y="4505209"/>
                          <a:pt x="2310247" y="4536504"/>
                        </a:cubicBezTo>
                        <a:cubicBezTo>
                          <a:pt x="2085104" y="4641694"/>
                          <a:pt x="1357446" y="4687991"/>
                          <a:pt x="462061" y="4536504"/>
                        </a:cubicBezTo>
                        <a:cubicBezTo>
                          <a:pt x="204305" y="4512020"/>
                          <a:pt x="-24853" y="4364171"/>
                          <a:pt x="0" y="4074443"/>
                        </a:cubicBezTo>
                        <a:cubicBezTo>
                          <a:pt x="-38581" y="2573704"/>
                          <a:pt x="63341" y="1149841"/>
                          <a:pt x="0" y="46206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728D6-F939-0A4B-31A2-0E3ED1F36BB0}"/>
              </a:ext>
            </a:extLst>
          </p:cNvPr>
          <p:cNvSpPr txBox="1"/>
          <p:nvPr/>
        </p:nvSpPr>
        <p:spPr>
          <a:xfrm>
            <a:off x="2373703" y="4547612"/>
            <a:ext cx="2020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br>
              <a:rPr lang="en-US" sz="18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commercial-</a:t>
            </a:r>
            <a:r>
              <a:rPr lang="en-US" sz="1200" b="1" dirty="0" err="1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epc</a:t>
            </a:r>
            <a:r>
              <a:rPr lang="en-US" sz="1200" b="1" dirty="0">
                <a:solidFill>
                  <a:srgbClr val="0070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-booking</a:t>
            </a:r>
            <a:endParaRPr lang="en-DE" sz="1200" b="1" dirty="0">
              <a:solidFill>
                <a:srgbClr val="0070AD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EFCDA-F9CE-F950-6103-F14A7E80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2" r="35525" b="29348"/>
          <a:stretch/>
        </p:blipFill>
        <p:spPr>
          <a:xfrm>
            <a:off x="8948781" y="4616597"/>
            <a:ext cx="487123" cy="50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992C-50E9-82D8-8D6A-2E7E623D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335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87D9-3E8B-CF97-F77E-464FCB5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S</a:t>
            </a:r>
            <a:r>
              <a:rPr lang="en-GB" dirty="0"/>
              <a:t>p</a:t>
            </a:r>
            <a:r>
              <a:rPr lang="en-DE" dirty="0"/>
              <a:t>ring boot project CICD does the following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86CAD-48A5-BAD4-2727-9C2654528F2C}"/>
              </a:ext>
            </a:extLst>
          </p:cNvPr>
          <p:cNvSpPr/>
          <p:nvPr/>
        </p:nvSpPr>
        <p:spPr>
          <a:xfrm>
            <a:off x="404813" y="2119562"/>
            <a:ext cx="1019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1. Commit Code</a:t>
            </a:r>
            <a:b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With a </a:t>
            </a:r>
            <a:r>
              <a:rPr lang="en-US" altLang="en-US" sz="800" b="1" dirty="0" err="1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Dockerfile</a:t>
            </a:r>
            <a:endParaRPr lang="de-DE" sz="800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62618-E2C9-E279-73A6-C00E5DDB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4" y="1555752"/>
            <a:ext cx="520810" cy="5208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3527F0-051F-3FB9-CB34-88519D244EE2}"/>
              </a:ext>
            </a:extLst>
          </p:cNvPr>
          <p:cNvGrpSpPr/>
          <p:nvPr/>
        </p:nvGrpSpPr>
        <p:grpSpPr>
          <a:xfrm>
            <a:off x="1582333" y="1600133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D0B719-982A-C25A-4717-F9F6BAD536DA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solidFill>
              <a:srgbClr val="178C3D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B0951-4921-7BD5-5FAE-0D6DC6AB14F9}"/>
                </a:ext>
              </a:extLst>
            </p:cNvPr>
            <p:cNvSpPr txBox="1"/>
            <p:nvPr/>
          </p:nvSpPr>
          <p:spPr>
            <a:xfrm>
              <a:off x="5231905" y="1374569"/>
              <a:ext cx="1080120" cy="338554"/>
            </a:xfrm>
            <a:prstGeom prst="rect">
              <a:avLst/>
            </a:prstGeom>
            <a:solidFill>
              <a:srgbClr val="178C3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>
                  <a:solidFill>
                    <a:schemeClr val="bg1"/>
                  </a:solidFill>
                </a:rPr>
                <a:t>Github</a:t>
              </a:r>
              <a:r>
                <a:rPr lang="en-US" sz="800" dirty="0">
                  <a:solidFill>
                    <a:schemeClr val="bg1"/>
                  </a:solidFill>
                </a:rPr>
                <a:t> Action Triggers build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3E598F-D19C-3435-D5BF-D23B448CBFD9}"/>
              </a:ext>
            </a:extLst>
          </p:cNvPr>
          <p:cNvGrpSpPr/>
          <p:nvPr/>
        </p:nvGrpSpPr>
        <p:grpSpPr>
          <a:xfrm>
            <a:off x="3069652" y="1600133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2D6EB-A4F2-9F00-4968-09C7DEF2A5C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12B775-1CC2-98BB-460C-F487CC4EB6A9}"/>
                </a:ext>
              </a:extLst>
            </p:cNvPr>
            <p:cNvSpPr txBox="1"/>
            <p:nvPr/>
          </p:nvSpPr>
          <p:spPr>
            <a:xfrm>
              <a:off x="5247681" y="1374569"/>
              <a:ext cx="106434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Download right JDK version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44C97B-B75C-A668-850F-1483E8A8886F}"/>
              </a:ext>
            </a:extLst>
          </p:cNvPr>
          <p:cNvGrpSpPr/>
          <p:nvPr/>
        </p:nvGrpSpPr>
        <p:grpSpPr>
          <a:xfrm>
            <a:off x="6116299" y="1600133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265372-91A0-4BE1-1D23-58F70D540A14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E3AC2-2D0E-496C-CFF5-069A7A1462F2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Do maven build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5B9484-9FB4-CF06-23F0-F0C39A225DA0}"/>
              </a:ext>
            </a:extLst>
          </p:cNvPr>
          <p:cNvGrpSpPr/>
          <p:nvPr/>
        </p:nvGrpSpPr>
        <p:grpSpPr>
          <a:xfrm>
            <a:off x="4556971" y="1585325"/>
            <a:ext cx="1152129" cy="461665"/>
            <a:chOff x="5213624" y="1316589"/>
            <a:chExt cx="1152129" cy="461665"/>
          </a:xfrm>
          <a:solidFill>
            <a:schemeClr val="accent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466541-7F47-0F54-3B61-5F5DC2ACA1EE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FBC3B4-FFC4-049B-5322-7EF2CC1FF2CB}"/>
                </a:ext>
              </a:extLst>
            </p:cNvPr>
            <p:cNvSpPr txBox="1"/>
            <p:nvPr/>
          </p:nvSpPr>
          <p:spPr>
            <a:xfrm>
              <a:off x="5213624" y="1316589"/>
              <a:ext cx="1152129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Download certificates and install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A4EA9E-C810-9545-861B-B0A5CC1FCD29}"/>
              </a:ext>
            </a:extLst>
          </p:cNvPr>
          <p:cNvGrpSpPr/>
          <p:nvPr/>
        </p:nvGrpSpPr>
        <p:grpSpPr>
          <a:xfrm>
            <a:off x="7603618" y="1600133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3FED48-F2E2-B9DC-6258-EF4715C5A186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335CDC-20F0-A1B8-B00C-2512095DC8A5}"/>
                </a:ext>
              </a:extLst>
            </p:cNvPr>
            <p:cNvSpPr txBox="1"/>
            <p:nvPr/>
          </p:nvSpPr>
          <p:spPr>
            <a:xfrm>
              <a:off x="5231905" y="1374569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Download Jars from Nexus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0FEE24-DDF6-ADC8-113C-B0F65DB3870C}"/>
              </a:ext>
            </a:extLst>
          </p:cNvPr>
          <p:cNvGrpSpPr/>
          <p:nvPr/>
        </p:nvGrpSpPr>
        <p:grpSpPr>
          <a:xfrm>
            <a:off x="9090939" y="1600133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979B60-E952-09FF-CB6B-8301A8580CF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FE1783-E476-9876-BF16-0E8CDC5629C8}"/>
                </a:ext>
              </a:extLst>
            </p:cNvPr>
            <p:cNvSpPr txBox="1"/>
            <p:nvPr/>
          </p:nvSpPr>
          <p:spPr>
            <a:xfrm>
              <a:off x="5231905" y="1374569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Cache the Jars in local EFS Volume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03A7C9-4499-409D-1714-DE1857B52CFA}"/>
              </a:ext>
            </a:extLst>
          </p:cNvPr>
          <p:cNvGrpSpPr/>
          <p:nvPr/>
        </p:nvGrpSpPr>
        <p:grpSpPr>
          <a:xfrm>
            <a:off x="1581233" y="27190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BC3DB4-C1B2-038C-401F-4E3B2BA856C1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208C52-60BF-56E8-DA0F-7F0C564A84CD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Do Docker build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17DDCD-B80F-808C-05F9-7E66F04C2C27}"/>
              </a:ext>
            </a:extLst>
          </p:cNvPr>
          <p:cNvGrpSpPr/>
          <p:nvPr/>
        </p:nvGrpSpPr>
        <p:grpSpPr>
          <a:xfrm>
            <a:off x="7601399" y="271904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3D63597-9528-4A55-8E3C-1896810424CC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5ED37C-6E6A-1A0A-6743-62FAC646E112}"/>
                </a:ext>
              </a:extLst>
            </p:cNvPr>
            <p:cNvSpPr txBox="1"/>
            <p:nvPr/>
          </p:nvSpPr>
          <p:spPr>
            <a:xfrm>
              <a:off x="5368678" y="1374569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Login to OCI Registry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1D011C-AC34-8BB4-4B7D-422344261DF8}"/>
              </a:ext>
            </a:extLst>
          </p:cNvPr>
          <p:cNvGrpSpPr/>
          <p:nvPr/>
        </p:nvGrpSpPr>
        <p:grpSpPr>
          <a:xfrm>
            <a:off x="3053877" y="2719047"/>
            <a:ext cx="1095895" cy="432048"/>
            <a:chOff x="5231905" y="1327571"/>
            <a:chExt cx="1095895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E8E2EC-6532-B2F2-85AF-DDE651ED168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1B908A-3F12-03C7-B22F-1E29A9A2F4C8}"/>
                </a:ext>
              </a:extLst>
            </p:cNvPr>
            <p:cNvSpPr txBox="1"/>
            <p:nvPr/>
          </p:nvSpPr>
          <p:spPr>
            <a:xfrm>
              <a:off x="5247680" y="1374318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Do Vulnerability scanning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DE8036-D9EA-B41C-E017-7C2345D18222}"/>
              </a:ext>
            </a:extLst>
          </p:cNvPr>
          <p:cNvGrpSpPr/>
          <p:nvPr/>
        </p:nvGrpSpPr>
        <p:grpSpPr>
          <a:xfrm>
            <a:off x="4556310" y="271904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EB8C69-0ED1-8472-C4C2-E72133E8F4C6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615B22-E8DF-279C-C7EE-7E75AA153A1A}"/>
                </a:ext>
              </a:extLst>
            </p:cNvPr>
            <p:cNvSpPr txBox="1"/>
            <p:nvPr/>
          </p:nvSpPr>
          <p:spPr>
            <a:xfrm>
              <a:off x="5247679" y="1374569"/>
              <a:ext cx="106434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Download the Vulnerability db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1A2FBE-F651-98F0-16A4-E19C9D2C753B}"/>
              </a:ext>
            </a:extLst>
          </p:cNvPr>
          <p:cNvGrpSpPr/>
          <p:nvPr/>
        </p:nvGrpSpPr>
        <p:grpSpPr>
          <a:xfrm>
            <a:off x="6116299" y="271904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7F3AD2B-D697-9B9D-7B74-578B0D5C9288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7DC941-A8C3-A8ED-0137-18B811E1C912}"/>
                </a:ext>
              </a:extLst>
            </p:cNvPr>
            <p:cNvSpPr txBox="1"/>
            <p:nvPr/>
          </p:nvSpPr>
          <p:spPr>
            <a:xfrm>
              <a:off x="5247679" y="1374569"/>
              <a:ext cx="106434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Cache the  vulnerability db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F8122F-81C1-9472-C6B3-58F66F1D51C8}"/>
              </a:ext>
            </a:extLst>
          </p:cNvPr>
          <p:cNvGrpSpPr/>
          <p:nvPr/>
        </p:nvGrpSpPr>
        <p:grpSpPr>
          <a:xfrm>
            <a:off x="1547223" y="378612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EAE19C-4E1E-6720-6928-D19C27F4869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540565-B71B-C992-FF8C-CF333D053491}"/>
                </a:ext>
              </a:extLst>
            </p:cNvPr>
            <p:cNvSpPr txBox="1"/>
            <p:nvPr/>
          </p:nvSpPr>
          <p:spPr>
            <a:xfrm>
              <a:off x="5231905" y="138300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T</a:t>
              </a:r>
              <a:r>
                <a:rPr lang="en-DE" sz="800" dirty="0">
                  <a:solidFill>
                    <a:schemeClr val="bg1"/>
                  </a:solidFill>
                </a:rPr>
                <a:t>ag &amp; retag the image and push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15EF9D-0928-2DD4-7B1F-36013FEEA626}"/>
              </a:ext>
            </a:extLst>
          </p:cNvPr>
          <p:cNvGrpSpPr/>
          <p:nvPr/>
        </p:nvGrpSpPr>
        <p:grpSpPr>
          <a:xfrm>
            <a:off x="3070773" y="379882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1706FF1-8C64-07C6-6825-950E7775B4A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96F56F-9A5D-CEEF-245F-1EB96131EB01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Do Helm Build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5C67C21-C31B-27A8-77B9-A4C52E4F027F}"/>
              </a:ext>
            </a:extLst>
          </p:cNvPr>
          <p:cNvGrpSpPr/>
          <p:nvPr/>
        </p:nvGrpSpPr>
        <p:grpSpPr>
          <a:xfrm>
            <a:off x="4567080" y="379882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F33A97-91C7-3349-7FDD-0E7815CB2D6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C865F3-D2C0-1082-48D6-E0ED31458D50}"/>
                </a:ext>
              </a:extLst>
            </p:cNvPr>
            <p:cNvSpPr txBox="1"/>
            <p:nvPr/>
          </p:nvSpPr>
          <p:spPr>
            <a:xfrm>
              <a:off x="5247679" y="1374569"/>
              <a:ext cx="106434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Adjust all the custom variables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6627B8-5591-57B4-258F-11551E209AEC}"/>
              </a:ext>
            </a:extLst>
          </p:cNvPr>
          <p:cNvGrpSpPr/>
          <p:nvPr/>
        </p:nvGrpSpPr>
        <p:grpSpPr>
          <a:xfrm>
            <a:off x="7621613" y="3784019"/>
            <a:ext cx="1080120" cy="461665"/>
            <a:chOff x="5231905" y="1312762"/>
            <a:chExt cx="1080120" cy="461665"/>
          </a:xfrm>
          <a:solidFill>
            <a:schemeClr val="accent1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BF680FE-157F-6DC8-48EE-3D16ED97A21F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DA2A63-B0F5-2011-F8F3-397107F53101}"/>
                </a:ext>
              </a:extLst>
            </p:cNvPr>
            <p:cNvSpPr txBox="1"/>
            <p:nvPr/>
          </p:nvSpPr>
          <p:spPr>
            <a:xfrm>
              <a:off x="5247679" y="1312762"/>
              <a:ext cx="10643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Create helm chart and save it artifacts folder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69F37B-B10F-F045-B6A3-A1EEC705444E}"/>
              </a:ext>
            </a:extLst>
          </p:cNvPr>
          <p:cNvGrpSpPr/>
          <p:nvPr/>
        </p:nvGrpSpPr>
        <p:grpSpPr>
          <a:xfrm>
            <a:off x="9090939" y="379882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88185A6-6615-F850-50C9-239D48CB8D18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E8A767D-CC65-1F3C-3D5C-E4E256C14248}"/>
                </a:ext>
              </a:extLst>
            </p:cNvPr>
            <p:cNvSpPr txBox="1"/>
            <p:nvPr/>
          </p:nvSpPr>
          <p:spPr>
            <a:xfrm>
              <a:off x="5368678" y="1374569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Login to OCI Registry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3833724-8D9B-B737-2F5E-DA191FD7D2AB}"/>
              </a:ext>
            </a:extLst>
          </p:cNvPr>
          <p:cNvGrpSpPr/>
          <p:nvPr/>
        </p:nvGrpSpPr>
        <p:grpSpPr>
          <a:xfrm>
            <a:off x="1581233" y="49787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93B3DEA-C20C-34D5-DA0F-547A0F1A3B4A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67A2CF0A-8246-36D0-0842-E60D4566B824}"/>
                </a:ext>
              </a:extLst>
            </p:cNvPr>
            <p:cNvSpPr txBox="1"/>
            <p:nvPr/>
          </p:nvSpPr>
          <p:spPr>
            <a:xfrm>
              <a:off x="5231905" y="138300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Push Helm Chart into OCI Registry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92475903-61E5-ECAF-95DF-F3E71152DD97}"/>
              </a:ext>
            </a:extLst>
          </p:cNvPr>
          <p:cNvGrpSpPr/>
          <p:nvPr/>
        </p:nvGrpSpPr>
        <p:grpSpPr>
          <a:xfrm>
            <a:off x="6061624" y="3784019"/>
            <a:ext cx="1080120" cy="461665"/>
            <a:chOff x="5231905" y="1312762"/>
            <a:chExt cx="1080120" cy="461665"/>
          </a:xfrm>
          <a:solidFill>
            <a:schemeClr val="accent1"/>
          </a:solidFill>
        </p:grpSpPr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483D541D-BE25-751C-25AD-4E3382E330A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BACF06D8-B17F-8460-A28B-19837247EA1F}"/>
                </a:ext>
              </a:extLst>
            </p:cNvPr>
            <p:cNvSpPr txBox="1"/>
            <p:nvPr/>
          </p:nvSpPr>
          <p:spPr>
            <a:xfrm>
              <a:off x="5247679" y="1312762"/>
              <a:ext cx="10643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Update Git  &amp; pipleine details in chart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27BC821-1FC6-7E73-1E92-1C43536B0FFB}"/>
              </a:ext>
            </a:extLst>
          </p:cNvPr>
          <p:cNvGrpSpPr/>
          <p:nvPr/>
        </p:nvGrpSpPr>
        <p:grpSpPr>
          <a:xfrm>
            <a:off x="3086324" y="49787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86CDF6D-43F4-D96B-0527-EDECB5DC3A9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642782D-02BC-BDE7-8593-A15EDF788C0F}"/>
                </a:ext>
              </a:extLst>
            </p:cNvPr>
            <p:cNvSpPr txBox="1"/>
            <p:nvPr/>
          </p:nvSpPr>
          <p:spPr>
            <a:xfrm>
              <a:off x="5231905" y="138300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Create </a:t>
              </a:r>
              <a:r>
                <a:rPr lang="en-US" sz="800" dirty="0" err="1">
                  <a:solidFill>
                    <a:schemeClr val="bg1"/>
                  </a:solidFill>
                </a:rPr>
                <a:t>ArgoCD</a:t>
              </a:r>
              <a:r>
                <a:rPr lang="en-US" sz="800" dirty="0">
                  <a:solidFill>
                    <a:schemeClr val="bg1"/>
                  </a:solidFill>
                </a:rPr>
                <a:t> repository secret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0C18314-0D0B-6860-23CB-1FE3DC3DC26F}"/>
              </a:ext>
            </a:extLst>
          </p:cNvPr>
          <p:cNvGrpSpPr/>
          <p:nvPr/>
        </p:nvGrpSpPr>
        <p:grpSpPr>
          <a:xfrm>
            <a:off x="4558968" y="49787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DD7CB923-36B3-FDC1-F696-C42E02CE0E5C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22B15C2-E1D7-79BC-3641-A71F9C57CCB6}"/>
                </a:ext>
              </a:extLst>
            </p:cNvPr>
            <p:cNvSpPr txBox="1"/>
            <p:nvPr/>
          </p:nvSpPr>
          <p:spPr>
            <a:xfrm>
              <a:off x="5231905" y="138300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Create </a:t>
              </a:r>
              <a:r>
                <a:rPr lang="en-US" sz="800" dirty="0" err="1">
                  <a:solidFill>
                    <a:schemeClr val="bg1"/>
                  </a:solidFill>
                </a:rPr>
                <a:t>Argocd</a:t>
              </a:r>
              <a:r>
                <a:rPr lang="en-US" sz="800" dirty="0">
                  <a:solidFill>
                    <a:schemeClr val="bg1"/>
                  </a:solidFill>
                </a:rPr>
                <a:t> application </a:t>
              </a:r>
              <a:r>
                <a:rPr lang="en-US" sz="800" dirty="0" err="1">
                  <a:solidFill>
                    <a:schemeClr val="bg1"/>
                  </a:solidFill>
                </a:rPr>
                <a:t>yaml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D9D8BBF-6A6F-C2EB-0927-CE247CE75751}"/>
              </a:ext>
            </a:extLst>
          </p:cNvPr>
          <p:cNvGrpSpPr/>
          <p:nvPr/>
        </p:nvGrpSpPr>
        <p:grpSpPr>
          <a:xfrm>
            <a:off x="6061400" y="4963939"/>
            <a:ext cx="1080120" cy="461665"/>
            <a:chOff x="5231905" y="1312762"/>
            <a:chExt cx="1080120" cy="461665"/>
          </a:xfrm>
          <a:solidFill>
            <a:schemeClr val="accent1"/>
          </a:solidFill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04F39A34-0A04-82E4-3165-035B996B91BC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9F4F4C0C-13EF-2758-88B8-E85248F17C99}"/>
                </a:ext>
              </a:extLst>
            </p:cNvPr>
            <p:cNvSpPr txBox="1"/>
            <p:nvPr/>
          </p:nvSpPr>
          <p:spPr>
            <a:xfrm>
              <a:off x="5247679" y="1312762"/>
              <a:ext cx="10643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Update Git  &amp; pipleine details in application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4AABFC7-E365-F714-371F-EBDED4080CDD}"/>
              </a:ext>
            </a:extLst>
          </p:cNvPr>
          <p:cNvGrpSpPr/>
          <p:nvPr/>
        </p:nvGrpSpPr>
        <p:grpSpPr>
          <a:xfrm>
            <a:off x="7635454" y="49787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B79E8AA7-A9B1-A6B5-7765-E8E264D9D8DB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E81D3E3-B1F2-EA88-D1F8-FD2457B935D1}"/>
                </a:ext>
              </a:extLst>
            </p:cNvPr>
            <p:cNvSpPr txBox="1"/>
            <p:nvPr/>
          </p:nvSpPr>
          <p:spPr>
            <a:xfrm>
              <a:off x="5231905" y="138300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Do Kubernetes deployment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49A9D78D-E7B5-4B1F-6D22-9C348EB58A8F}"/>
              </a:ext>
            </a:extLst>
          </p:cNvPr>
          <p:cNvSpPr/>
          <p:nvPr/>
        </p:nvSpPr>
        <p:spPr>
          <a:xfrm>
            <a:off x="2683933" y="1845019"/>
            <a:ext cx="338667" cy="61185"/>
          </a:xfrm>
          <a:custGeom>
            <a:avLst/>
            <a:gdLst>
              <a:gd name="connsiteX0" fmla="*/ 0 w 338667"/>
              <a:gd name="connsiteY0" fmla="*/ 26114 h 61185"/>
              <a:gd name="connsiteX1" fmla="*/ 59267 w 338667"/>
              <a:gd name="connsiteY1" fmla="*/ 34581 h 61185"/>
              <a:gd name="connsiteX2" fmla="*/ 84667 w 338667"/>
              <a:gd name="connsiteY2" fmla="*/ 26114 h 61185"/>
              <a:gd name="connsiteX3" fmla="*/ 203200 w 338667"/>
              <a:gd name="connsiteY3" fmla="*/ 34581 h 61185"/>
              <a:gd name="connsiteX4" fmla="*/ 287867 w 338667"/>
              <a:gd name="connsiteY4" fmla="*/ 51514 h 61185"/>
              <a:gd name="connsiteX5" fmla="*/ 338667 w 338667"/>
              <a:gd name="connsiteY5" fmla="*/ 714 h 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67" h="61185">
                <a:moveTo>
                  <a:pt x="0" y="26114"/>
                </a:moveTo>
                <a:cubicBezTo>
                  <a:pt x="19756" y="28936"/>
                  <a:pt x="39311" y="34581"/>
                  <a:pt x="59267" y="34581"/>
                </a:cubicBezTo>
                <a:cubicBezTo>
                  <a:pt x="68192" y="34581"/>
                  <a:pt x="75742" y="26114"/>
                  <a:pt x="84667" y="26114"/>
                </a:cubicBezTo>
                <a:cubicBezTo>
                  <a:pt x="124279" y="26114"/>
                  <a:pt x="163689" y="31759"/>
                  <a:pt x="203200" y="34581"/>
                </a:cubicBezTo>
                <a:cubicBezTo>
                  <a:pt x="231422" y="40225"/>
                  <a:pt x="278766" y="78818"/>
                  <a:pt x="287867" y="51514"/>
                </a:cubicBezTo>
                <a:cubicBezTo>
                  <a:pt x="308370" y="-9996"/>
                  <a:pt x="286951" y="714"/>
                  <a:pt x="338667" y="71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49" name="Curved Connector 1048">
            <a:extLst>
              <a:ext uri="{FF2B5EF4-FFF2-40B4-BE49-F238E27FC236}">
                <a16:creationId xmlns:a16="http://schemas.microsoft.com/office/drawing/2014/main" id="{B7B6D7A7-B609-189C-9E97-839CAF657484}"/>
              </a:ext>
            </a:extLst>
          </p:cNvPr>
          <p:cNvCxnSpPr>
            <a:cxnSpLocks/>
            <a:stCxn id="1045" idx="0"/>
          </p:cNvCxnSpPr>
          <p:nvPr/>
        </p:nvCxnSpPr>
        <p:spPr>
          <a:xfrm flipV="1">
            <a:off x="2683933" y="1708435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Curved Connector 1056">
            <a:extLst>
              <a:ext uri="{FF2B5EF4-FFF2-40B4-BE49-F238E27FC236}">
                <a16:creationId xmlns:a16="http://schemas.microsoft.com/office/drawing/2014/main" id="{F5E674CC-552A-858B-CF7B-ACA2D0A6BE27}"/>
              </a:ext>
            </a:extLst>
          </p:cNvPr>
          <p:cNvCxnSpPr>
            <a:cxnSpLocks/>
          </p:cNvCxnSpPr>
          <p:nvPr/>
        </p:nvCxnSpPr>
        <p:spPr>
          <a:xfrm flipV="1">
            <a:off x="4164057" y="1700808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urved Connector 1057">
            <a:extLst>
              <a:ext uri="{FF2B5EF4-FFF2-40B4-BE49-F238E27FC236}">
                <a16:creationId xmlns:a16="http://schemas.microsoft.com/office/drawing/2014/main" id="{51315E99-9E28-37BB-254F-04DF6D63E675}"/>
              </a:ext>
            </a:extLst>
          </p:cNvPr>
          <p:cNvCxnSpPr>
            <a:cxnSpLocks/>
          </p:cNvCxnSpPr>
          <p:nvPr/>
        </p:nvCxnSpPr>
        <p:spPr>
          <a:xfrm flipV="1">
            <a:off x="5735960" y="1754134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Curved Connector 1058">
            <a:extLst>
              <a:ext uri="{FF2B5EF4-FFF2-40B4-BE49-F238E27FC236}">
                <a16:creationId xmlns:a16="http://schemas.microsoft.com/office/drawing/2014/main" id="{43A97B29-A36F-A360-830E-24B37376448C}"/>
              </a:ext>
            </a:extLst>
          </p:cNvPr>
          <p:cNvCxnSpPr>
            <a:cxnSpLocks/>
          </p:cNvCxnSpPr>
          <p:nvPr/>
        </p:nvCxnSpPr>
        <p:spPr>
          <a:xfrm flipV="1">
            <a:off x="7248128" y="1754134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urved Connector 1059">
            <a:extLst>
              <a:ext uri="{FF2B5EF4-FFF2-40B4-BE49-F238E27FC236}">
                <a16:creationId xmlns:a16="http://schemas.microsoft.com/office/drawing/2014/main" id="{DE35F286-902C-064A-E1B1-59EB98482012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Curved Connector 1060">
            <a:extLst>
              <a:ext uri="{FF2B5EF4-FFF2-40B4-BE49-F238E27FC236}">
                <a16:creationId xmlns:a16="http://schemas.microsoft.com/office/drawing/2014/main" id="{0309EB9A-9E24-5510-2C5D-D14851F4AFCB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 flipH="1">
            <a:off x="1581233" y="1816157"/>
            <a:ext cx="8589826" cy="1118914"/>
          </a:xfrm>
          <a:prstGeom prst="curvedConnector5">
            <a:avLst>
              <a:gd name="adj1" fmla="val -2661"/>
              <a:gd name="adj2" fmla="val 54840"/>
              <a:gd name="adj3" fmla="val 102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Curved Connector 1063">
            <a:extLst>
              <a:ext uri="{FF2B5EF4-FFF2-40B4-BE49-F238E27FC236}">
                <a16:creationId xmlns:a16="http://schemas.microsoft.com/office/drawing/2014/main" id="{8CC698F7-C4C7-623A-71DC-368847AA695B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627343" y="4010833"/>
            <a:ext cx="443430" cy="4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urved Connector 1066">
            <a:extLst>
              <a:ext uri="{FF2B5EF4-FFF2-40B4-BE49-F238E27FC236}">
                <a16:creationId xmlns:a16="http://schemas.microsoft.com/office/drawing/2014/main" id="{B45878AF-DA30-0759-0DE0-945C7EE9474F}"/>
              </a:ext>
            </a:extLst>
          </p:cNvPr>
          <p:cNvCxnSpPr>
            <a:cxnSpLocks/>
            <a:stCxn id="1029" idx="3"/>
            <a:endCxn id="1035" idx="1"/>
          </p:cNvCxnSpPr>
          <p:nvPr/>
        </p:nvCxnSpPr>
        <p:spPr>
          <a:xfrm>
            <a:off x="2661353" y="5203453"/>
            <a:ext cx="42497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Curved Connector 1069">
            <a:extLst>
              <a:ext uri="{FF2B5EF4-FFF2-40B4-BE49-F238E27FC236}">
                <a16:creationId xmlns:a16="http://schemas.microsoft.com/office/drawing/2014/main" id="{C42E3621-DA72-4EB3-E61A-3D476DC4E8FC}"/>
              </a:ext>
            </a:extLst>
          </p:cNvPr>
          <p:cNvCxnSpPr>
            <a:cxnSpLocks/>
          </p:cNvCxnSpPr>
          <p:nvPr/>
        </p:nvCxnSpPr>
        <p:spPr>
          <a:xfrm flipV="1">
            <a:off x="2696206" y="2841881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Curved Connector 1070">
            <a:extLst>
              <a:ext uri="{FF2B5EF4-FFF2-40B4-BE49-F238E27FC236}">
                <a16:creationId xmlns:a16="http://schemas.microsoft.com/office/drawing/2014/main" id="{F1916C67-5981-8897-92DF-C5BE264063D5}"/>
              </a:ext>
            </a:extLst>
          </p:cNvPr>
          <p:cNvCxnSpPr>
            <a:cxnSpLocks/>
          </p:cNvCxnSpPr>
          <p:nvPr/>
        </p:nvCxnSpPr>
        <p:spPr>
          <a:xfrm flipV="1">
            <a:off x="4176330" y="2834254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urved Connector 1071">
            <a:extLst>
              <a:ext uri="{FF2B5EF4-FFF2-40B4-BE49-F238E27FC236}">
                <a16:creationId xmlns:a16="http://schemas.microsoft.com/office/drawing/2014/main" id="{5C5E21CA-9A36-2AAA-EA47-DF353884BBE4}"/>
              </a:ext>
            </a:extLst>
          </p:cNvPr>
          <p:cNvCxnSpPr>
            <a:cxnSpLocks/>
          </p:cNvCxnSpPr>
          <p:nvPr/>
        </p:nvCxnSpPr>
        <p:spPr>
          <a:xfrm flipV="1">
            <a:off x="5748233" y="2887580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Curved Connector 1072">
            <a:extLst>
              <a:ext uri="{FF2B5EF4-FFF2-40B4-BE49-F238E27FC236}">
                <a16:creationId xmlns:a16="http://schemas.microsoft.com/office/drawing/2014/main" id="{435493AC-C722-5AEA-187C-EBBB13214321}"/>
              </a:ext>
            </a:extLst>
          </p:cNvPr>
          <p:cNvCxnSpPr>
            <a:cxnSpLocks/>
          </p:cNvCxnSpPr>
          <p:nvPr/>
        </p:nvCxnSpPr>
        <p:spPr>
          <a:xfrm flipV="1">
            <a:off x="7260401" y="2887580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Curved Connector 1073">
            <a:extLst>
              <a:ext uri="{FF2B5EF4-FFF2-40B4-BE49-F238E27FC236}">
                <a16:creationId xmlns:a16="http://schemas.microsoft.com/office/drawing/2014/main" id="{D7056357-9F73-E938-6B5F-172ED2E03FFF}"/>
              </a:ext>
            </a:extLst>
          </p:cNvPr>
          <p:cNvCxnSpPr>
            <a:cxnSpLocks/>
            <a:stCxn id="1098" idx="3"/>
            <a:endCxn id="52" idx="1"/>
          </p:cNvCxnSpPr>
          <p:nvPr/>
        </p:nvCxnSpPr>
        <p:spPr>
          <a:xfrm flipH="1">
            <a:off x="1547223" y="2931931"/>
            <a:ext cx="8623836" cy="1078902"/>
          </a:xfrm>
          <a:prstGeom prst="curvedConnector5">
            <a:avLst>
              <a:gd name="adj1" fmla="val -2651"/>
              <a:gd name="adj2" fmla="val 52166"/>
              <a:gd name="adj3" fmla="val 1026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urved Connector 1074">
            <a:extLst>
              <a:ext uri="{FF2B5EF4-FFF2-40B4-BE49-F238E27FC236}">
                <a16:creationId xmlns:a16="http://schemas.microsoft.com/office/drawing/2014/main" id="{ABA9E18A-DB10-730E-4FC5-7C360F75FFFE}"/>
              </a:ext>
            </a:extLst>
          </p:cNvPr>
          <p:cNvCxnSpPr>
            <a:cxnSpLocks/>
          </p:cNvCxnSpPr>
          <p:nvPr/>
        </p:nvCxnSpPr>
        <p:spPr>
          <a:xfrm flipV="1">
            <a:off x="4185746" y="3892476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urved Connector 1075">
            <a:extLst>
              <a:ext uri="{FF2B5EF4-FFF2-40B4-BE49-F238E27FC236}">
                <a16:creationId xmlns:a16="http://schemas.microsoft.com/office/drawing/2014/main" id="{2A1D81E3-2E46-BE1A-2991-3364DC710532}"/>
              </a:ext>
            </a:extLst>
          </p:cNvPr>
          <p:cNvCxnSpPr>
            <a:cxnSpLocks/>
          </p:cNvCxnSpPr>
          <p:nvPr/>
        </p:nvCxnSpPr>
        <p:spPr>
          <a:xfrm flipV="1">
            <a:off x="5665870" y="3884849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urved Connector 1076">
            <a:extLst>
              <a:ext uri="{FF2B5EF4-FFF2-40B4-BE49-F238E27FC236}">
                <a16:creationId xmlns:a16="http://schemas.microsoft.com/office/drawing/2014/main" id="{57493730-78E4-4508-8575-0407E0D3FCA6}"/>
              </a:ext>
            </a:extLst>
          </p:cNvPr>
          <p:cNvCxnSpPr>
            <a:cxnSpLocks/>
          </p:cNvCxnSpPr>
          <p:nvPr/>
        </p:nvCxnSpPr>
        <p:spPr>
          <a:xfrm flipV="1">
            <a:off x="7237773" y="3938175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Curved Connector 1077">
            <a:extLst>
              <a:ext uri="{FF2B5EF4-FFF2-40B4-BE49-F238E27FC236}">
                <a16:creationId xmlns:a16="http://schemas.microsoft.com/office/drawing/2014/main" id="{66BEA761-BBE1-4BE9-C803-E810BEF32A24}"/>
              </a:ext>
            </a:extLst>
          </p:cNvPr>
          <p:cNvCxnSpPr>
            <a:cxnSpLocks/>
          </p:cNvCxnSpPr>
          <p:nvPr/>
        </p:nvCxnSpPr>
        <p:spPr>
          <a:xfrm flipV="1">
            <a:off x="8749941" y="3938175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Curved Connector 1078">
            <a:extLst>
              <a:ext uri="{FF2B5EF4-FFF2-40B4-BE49-F238E27FC236}">
                <a16:creationId xmlns:a16="http://schemas.microsoft.com/office/drawing/2014/main" id="{7C0209EE-9FA2-9965-2DCB-BDF41C3CBF0B}"/>
              </a:ext>
            </a:extLst>
          </p:cNvPr>
          <p:cNvCxnSpPr>
            <a:cxnSpLocks/>
            <a:stCxn id="63" idx="3"/>
            <a:endCxn id="1029" idx="1"/>
          </p:cNvCxnSpPr>
          <p:nvPr/>
        </p:nvCxnSpPr>
        <p:spPr>
          <a:xfrm flipH="1">
            <a:off x="1581233" y="4014851"/>
            <a:ext cx="8589826" cy="1188602"/>
          </a:xfrm>
          <a:prstGeom prst="curvedConnector5">
            <a:avLst>
              <a:gd name="adj1" fmla="val -2661"/>
              <a:gd name="adj2" fmla="val 51966"/>
              <a:gd name="adj3" fmla="val 102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Curved Connector 1079">
            <a:extLst>
              <a:ext uri="{FF2B5EF4-FFF2-40B4-BE49-F238E27FC236}">
                <a16:creationId xmlns:a16="http://schemas.microsoft.com/office/drawing/2014/main" id="{A552B656-4DEC-FFC9-59F8-ECA43EB36442}"/>
              </a:ext>
            </a:extLst>
          </p:cNvPr>
          <p:cNvCxnSpPr>
            <a:cxnSpLocks/>
          </p:cNvCxnSpPr>
          <p:nvPr/>
        </p:nvCxnSpPr>
        <p:spPr>
          <a:xfrm flipV="1">
            <a:off x="4144707" y="5162618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Curved Connector 1080">
            <a:extLst>
              <a:ext uri="{FF2B5EF4-FFF2-40B4-BE49-F238E27FC236}">
                <a16:creationId xmlns:a16="http://schemas.microsoft.com/office/drawing/2014/main" id="{8CBBE777-2B95-B61A-985F-706221B81338}"/>
              </a:ext>
            </a:extLst>
          </p:cNvPr>
          <p:cNvCxnSpPr>
            <a:cxnSpLocks/>
          </p:cNvCxnSpPr>
          <p:nvPr/>
        </p:nvCxnSpPr>
        <p:spPr>
          <a:xfrm flipV="1">
            <a:off x="5624831" y="5154991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urved Connector 1081">
            <a:extLst>
              <a:ext uri="{FF2B5EF4-FFF2-40B4-BE49-F238E27FC236}">
                <a16:creationId xmlns:a16="http://schemas.microsoft.com/office/drawing/2014/main" id="{C6761235-14D3-A5E1-D21C-A07A5C74126D}"/>
              </a:ext>
            </a:extLst>
          </p:cNvPr>
          <p:cNvCxnSpPr>
            <a:cxnSpLocks/>
          </p:cNvCxnSpPr>
          <p:nvPr/>
        </p:nvCxnSpPr>
        <p:spPr>
          <a:xfrm flipV="1">
            <a:off x="7196734" y="5208317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urved Connector 1082">
            <a:extLst>
              <a:ext uri="{FF2B5EF4-FFF2-40B4-BE49-F238E27FC236}">
                <a16:creationId xmlns:a16="http://schemas.microsoft.com/office/drawing/2014/main" id="{233FFDD6-E5C9-CD46-BFF3-72B2F78AFA0E}"/>
              </a:ext>
            </a:extLst>
          </p:cNvPr>
          <p:cNvCxnSpPr>
            <a:cxnSpLocks/>
          </p:cNvCxnSpPr>
          <p:nvPr/>
        </p:nvCxnSpPr>
        <p:spPr>
          <a:xfrm flipV="1">
            <a:off x="8708902" y="5208317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Curved Connector 1083">
            <a:extLst>
              <a:ext uri="{FF2B5EF4-FFF2-40B4-BE49-F238E27FC236}">
                <a16:creationId xmlns:a16="http://schemas.microsoft.com/office/drawing/2014/main" id="{76965FD9-3EA7-DDE5-0506-8D7EEEB7EC6C}"/>
              </a:ext>
            </a:extLst>
          </p:cNvPr>
          <p:cNvCxnSpPr>
            <a:cxnSpLocks/>
          </p:cNvCxnSpPr>
          <p:nvPr/>
        </p:nvCxnSpPr>
        <p:spPr>
          <a:xfrm flipV="1">
            <a:off x="10205652" y="5101665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Curved Connector 1084">
            <a:extLst>
              <a:ext uri="{FF2B5EF4-FFF2-40B4-BE49-F238E27FC236}">
                <a16:creationId xmlns:a16="http://schemas.microsoft.com/office/drawing/2014/main" id="{2643A0AC-0670-D318-405F-94C44C35162E}"/>
              </a:ext>
            </a:extLst>
          </p:cNvPr>
          <p:cNvCxnSpPr>
            <a:cxnSpLocks/>
          </p:cNvCxnSpPr>
          <p:nvPr/>
        </p:nvCxnSpPr>
        <p:spPr>
          <a:xfrm flipV="1">
            <a:off x="1199456" y="1826142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2ED005E2-7B09-49B6-17C9-63C6435BA79F}"/>
              </a:ext>
            </a:extLst>
          </p:cNvPr>
          <p:cNvGrpSpPr/>
          <p:nvPr/>
        </p:nvGrpSpPr>
        <p:grpSpPr>
          <a:xfrm>
            <a:off x="9100986" y="4946288"/>
            <a:ext cx="1080120" cy="461665"/>
            <a:chOff x="5231905" y="1312762"/>
            <a:chExt cx="1080120" cy="461665"/>
          </a:xfrm>
          <a:solidFill>
            <a:schemeClr val="accent1"/>
          </a:solidFill>
        </p:grpSpPr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74E1B46F-4537-A995-780E-1F8388DE4B7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195BF870-B4E1-68CF-F5DF-20B8CAAAC515}"/>
                </a:ext>
              </a:extLst>
            </p:cNvPr>
            <p:cNvSpPr txBox="1"/>
            <p:nvPr/>
          </p:nvSpPr>
          <p:spPr>
            <a:xfrm>
              <a:off x="5247679" y="1312762"/>
              <a:ext cx="10643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Upload all the arifacts into the pipeline</a:t>
              </a:r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4A3FD54-3B7B-9A1B-B16E-28C22B29CB54}"/>
              </a:ext>
            </a:extLst>
          </p:cNvPr>
          <p:cNvGrpSpPr/>
          <p:nvPr/>
        </p:nvGrpSpPr>
        <p:grpSpPr>
          <a:xfrm>
            <a:off x="10482169" y="4944616"/>
            <a:ext cx="1080120" cy="448971"/>
            <a:chOff x="5231905" y="1327571"/>
            <a:chExt cx="1080120" cy="448971"/>
          </a:xfrm>
          <a:solidFill>
            <a:srgbClr val="FF9C29"/>
          </a:solidFill>
        </p:grpSpPr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EEF0A09C-191A-C29B-73EA-EFB9F41C054B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solidFill>
              <a:srgbClr val="178C3D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A501E22-D89E-C825-C0ED-98108930D4B9}"/>
                </a:ext>
              </a:extLst>
            </p:cNvPr>
            <p:cNvSpPr txBox="1"/>
            <p:nvPr/>
          </p:nvSpPr>
          <p:spPr>
            <a:xfrm>
              <a:off x="5368678" y="1437988"/>
              <a:ext cx="9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Complete Build &amp; Deployment</a:t>
              </a: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5E2CA26F-9F58-0BB7-3C6C-EAFA497264E9}"/>
              </a:ext>
            </a:extLst>
          </p:cNvPr>
          <p:cNvGrpSpPr/>
          <p:nvPr/>
        </p:nvGrpSpPr>
        <p:grpSpPr>
          <a:xfrm>
            <a:off x="9090939" y="271590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82DCE720-C755-40FA-0033-BDB801C4319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224B815B-B0EE-212A-C414-F717F09AF084}"/>
                </a:ext>
              </a:extLst>
            </p:cNvPr>
            <p:cNvSpPr txBox="1"/>
            <p:nvPr/>
          </p:nvSpPr>
          <p:spPr>
            <a:xfrm>
              <a:off x="5238673" y="1374569"/>
              <a:ext cx="107335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Create Repository in Registry</a:t>
              </a:r>
            </a:p>
          </p:txBody>
        </p:sp>
      </p:grpSp>
      <p:cxnSp>
        <p:nvCxnSpPr>
          <p:cNvPr id="1102" name="Curved Connector 1101">
            <a:extLst>
              <a:ext uri="{FF2B5EF4-FFF2-40B4-BE49-F238E27FC236}">
                <a16:creationId xmlns:a16="http://schemas.microsoft.com/office/drawing/2014/main" id="{B35F1F28-B9FD-5ABF-7562-2C29040885BE}"/>
              </a:ext>
            </a:extLst>
          </p:cNvPr>
          <p:cNvCxnSpPr>
            <a:cxnSpLocks/>
          </p:cNvCxnSpPr>
          <p:nvPr/>
        </p:nvCxnSpPr>
        <p:spPr>
          <a:xfrm flipV="1">
            <a:off x="8700561" y="2906262"/>
            <a:ext cx="347767" cy="162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8BB6D5-3F9A-EBD6-722F-60CF49B9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05"/>
            <a:ext cx="1861372" cy="432049"/>
          </a:xfrm>
        </p:spPr>
        <p:txBody>
          <a:bodyPr/>
          <a:lstStyle/>
          <a:p>
            <a:r>
              <a:rPr lang="en-GB" dirty="0"/>
              <a:t>Tasks</a:t>
            </a:r>
            <a:endParaRPr lang="en-D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92697A-4D61-9456-B4FD-15B69786B0E5}"/>
              </a:ext>
            </a:extLst>
          </p:cNvPr>
          <p:cNvGrpSpPr/>
          <p:nvPr/>
        </p:nvGrpSpPr>
        <p:grpSpPr>
          <a:xfrm>
            <a:off x="3154038" y="6067004"/>
            <a:ext cx="1080120" cy="432048"/>
            <a:chOff x="5231905" y="1327571"/>
            <a:chExt cx="1080120" cy="432048"/>
          </a:xfrm>
          <a:solidFill>
            <a:srgbClr val="FF9C29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BEA6C0-6A4B-84BC-8876-72301C864C45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E3B56E-D29A-6CD6-F64D-EA637E60CE3C}"/>
                </a:ext>
              </a:extLst>
            </p:cNvPr>
            <p:cNvSpPr txBox="1"/>
            <p:nvPr/>
          </p:nvSpPr>
          <p:spPr>
            <a:xfrm>
              <a:off x="5368678" y="1374318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12 Factor Methdology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7BCA43-3167-3CD5-CC6D-184D0E1B93C4}"/>
              </a:ext>
            </a:extLst>
          </p:cNvPr>
          <p:cNvGrpSpPr/>
          <p:nvPr/>
        </p:nvGrpSpPr>
        <p:grpSpPr>
          <a:xfrm>
            <a:off x="4442948" y="6067004"/>
            <a:ext cx="1080120" cy="432048"/>
            <a:chOff x="5231905" y="1327571"/>
            <a:chExt cx="1080120" cy="432048"/>
          </a:xfrm>
          <a:solidFill>
            <a:srgbClr val="FF9C29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3EB4B3-13E1-CF28-8C95-63FCBCAD32D5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2AB72-AA4E-7F22-6ABF-14DDD4A0FC83}"/>
                </a:ext>
              </a:extLst>
            </p:cNvPr>
            <p:cNvSpPr txBox="1"/>
            <p:nvPr/>
          </p:nvSpPr>
          <p:spPr>
            <a:xfrm>
              <a:off x="5368678" y="1374318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Branching Stratergy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D3526E-50EE-AD02-B36E-D6CD176D4A14}"/>
              </a:ext>
            </a:extLst>
          </p:cNvPr>
          <p:cNvGrpSpPr/>
          <p:nvPr/>
        </p:nvGrpSpPr>
        <p:grpSpPr>
          <a:xfrm>
            <a:off x="4442948" y="996433"/>
            <a:ext cx="1080120" cy="432048"/>
            <a:chOff x="5231905" y="1327571"/>
            <a:chExt cx="1080120" cy="432048"/>
          </a:xfrm>
          <a:solidFill>
            <a:srgbClr val="92D050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5832865-631C-C7B6-4EEC-1C3A7660C744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205B47-A285-352D-4E27-3B1565EB860C}"/>
                </a:ext>
              </a:extLst>
            </p:cNvPr>
            <p:cNvSpPr txBox="1"/>
            <p:nvPr/>
          </p:nvSpPr>
          <p:spPr>
            <a:xfrm>
              <a:off x="5234787" y="1374318"/>
              <a:ext cx="1061226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Implement Github Actions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F72CB8-5A26-240C-269F-65D05ADC23AB}"/>
              </a:ext>
            </a:extLst>
          </p:cNvPr>
          <p:cNvGrpSpPr/>
          <p:nvPr/>
        </p:nvGrpSpPr>
        <p:grpSpPr>
          <a:xfrm>
            <a:off x="3143672" y="2265207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410D983-CB25-452F-CA39-6E300AD83AE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EB226C-A41C-5DE8-F558-E1E71EC9CCBD}"/>
                </a:ext>
              </a:extLst>
            </p:cNvPr>
            <p:cNvSpPr txBox="1"/>
            <p:nvPr/>
          </p:nvSpPr>
          <p:spPr>
            <a:xfrm>
              <a:off x="5368678" y="1436163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ArgoCD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625EA7-9195-AB04-0B8A-CA4B94367046}"/>
              </a:ext>
            </a:extLst>
          </p:cNvPr>
          <p:cNvGrpSpPr/>
          <p:nvPr/>
        </p:nvGrpSpPr>
        <p:grpSpPr>
          <a:xfrm>
            <a:off x="3150323" y="980728"/>
            <a:ext cx="1082889" cy="461665"/>
            <a:chOff x="5229136" y="1310296"/>
            <a:chExt cx="1082889" cy="461665"/>
          </a:xfrm>
          <a:solidFill>
            <a:srgbClr val="92D050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CB6821-974A-7D5D-0739-CE3DAAA0BC4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CB3CDD-5A91-0FA5-8701-DDEE204FBB82}"/>
                </a:ext>
              </a:extLst>
            </p:cNvPr>
            <p:cNvSpPr txBox="1"/>
            <p:nvPr/>
          </p:nvSpPr>
          <p:spPr>
            <a:xfrm>
              <a:off x="5229136" y="1310296"/>
              <a:ext cx="108288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Implement Github Workflows Template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ADFF40-50D6-ECD7-B15D-963C92AB7A29}"/>
              </a:ext>
            </a:extLst>
          </p:cNvPr>
          <p:cNvGrpSpPr/>
          <p:nvPr/>
        </p:nvGrpSpPr>
        <p:grpSpPr>
          <a:xfrm>
            <a:off x="5737504" y="991150"/>
            <a:ext cx="1080120" cy="461665"/>
            <a:chOff x="5231905" y="1321380"/>
            <a:chExt cx="1080120" cy="461665"/>
          </a:xfrm>
          <a:solidFill>
            <a:srgbClr val="92D050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A4B7AC-62C9-9DAB-6299-F096D6F19BC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857F7E-E789-6971-17E8-5FAF27443232}"/>
                </a:ext>
              </a:extLst>
            </p:cNvPr>
            <p:cNvSpPr txBox="1"/>
            <p:nvPr/>
          </p:nvSpPr>
          <p:spPr>
            <a:xfrm>
              <a:off x="5241493" y="1321380"/>
              <a:ext cx="107053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Implement Branching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Runner &lt;&gt; Label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AB07B3-418A-FE53-E19D-59797C0BE773}"/>
              </a:ext>
            </a:extLst>
          </p:cNvPr>
          <p:cNvGrpSpPr/>
          <p:nvPr/>
        </p:nvGrpSpPr>
        <p:grpSpPr>
          <a:xfrm>
            <a:off x="3150322" y="2921129"/>
            <a:ext cx="1080814" cy="432048"/>
            <a:chOff x="5231211" y="1327571"/>
            <a:chExt cx="1080814" cy="432048"/>
          </a:xfrm>
          <a:solidFill>
            <a:schemeClr val="accent1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501E082-F3FB-FA33-12A9-EFFD886ACB1E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DBE1856-B4FB-D670-9991-74021AACEA1F}"/>
                </a:ext>
              </a:extLst>
            </p:cNvPr>
            <p:cNvSpPr txBox="1"/>
            <p:nvPr/>
          </p:nvSpPr>
          <p:spPr>
            <a:xfrm>
              <a:off x="5231211" y="1374318"/>
              <a:ext cx="106388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Custom Runners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-ubuntu-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B109A2-53EE-7DD5-A447-AEE30683C9DA}"/>
              </a:ext>
            </a:extLst>
          </p:cNvPr>
          <p:cNvGrpSpPr/>
          <p:nvPr/>
        </p:nvGrpSpPr>
        <p:grpSpPr>
          <a:xfrm>
            <a:off x="4442948" y="2918601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F4448CD-99CC-745D-7256-BA6C6E242FEF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7A217F-4D79-930F-ED68-0D2803FE9F68}"/>
                </a:ext>
              </a:extLst>
            </p:cNvPr>
            <p:cNvSpPr txBox="1"/>
            <p:nvPr/>
          </p:nvSpPr>
          <p:spPr>
            <a:xfrm>
              <a:off x="5231905" y="1387663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SelfHosted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Runner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65F446-8082-F74D-A399-991512CC7E07}"/>
              </a:ext>
            </a:extLst>
          </p:cNvPr>
          <p:cNvGrpSpPr/>
          <p:nvPr/>
        </p:nvGrpSpPr>
        <p:grpSpPr>
          <a:xfrm>
            <a:off x="3151016" y="394800"/>
            <a:ext cx="1080120" cy="432048"/>
            <a:chOff x="5231905" y="1327571"/>
            <a:chExt cx="1080120" cy="432048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79DA45-AED0-0897-38F5-181C5E4DEFB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9324F48-588B-6AFF-D289-2771C24BDC95}"/>
                </a:ext>
              </a:extLst>
            </p:cNvPr>
            <p:cNvSpPr txBox="1"/>
            <p:nvPr/>
          </p:nvSpPr>
          <p:spPr>
            <a:xfrm>
              <a:off x="5361335" y="1377467"/>
              <a:ext cx="81694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Admin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AMC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755FC2-3DCC-A012-4FC7-463CB8C1F1AD}"/>
              </a:ext>
            </a:extLst>
          </p:cNvPr>
          <p:cNvGrpSpPr/>
          <p:nvPr/>
        </p:nvGrpSpPr>
        <p:grpSpPr>
          <a:xfrm>
            <a:off x="4442948" y="386868"/>
            <a:ext cx="1080120" cy="461665"/>
            <a:chOff x="5231905" y="1319639"/>
            <a:chExt cx="1080120" cy="461665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34CD2C0-3FCE-D5DC-50DE-74753A328F5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CDF6C5F-07F1-65CE-6CB1-3FB0314058E0}"/>
                </a:ext>
              </a:extLst>
            </p:cNvPr>
            <p:cNvSpPr txBox="1"/>
            <p:nvPr/>
          </p:nvSpPr>
          <p:spPr>
            <a:xfrm>
              <a:off x="5235273" y="1319639"/>
              <a:ext cx="107362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GitHub Repository (Ashu)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Technical User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594A2A-57D4-27D5-47E7-D169CA7E12DD}"/>
              </a:ext>
            </a:extLst>
          </p:cNvPr>
          <p:cNvGrpSpPr/>
          <p:nvPr/>
        </p:nvGrpSpPr>
        <p:grpSpPr>
          <a:xfrm>
            <a:off x="5735960" y="390389"/>
            <a:ext cx="1080120" cy="440871"/>
            <a:chOff x="5231905" y="1327571"/>
            <a:chExt cx="1080120" cy="440871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F71FD3E-965A-4D6A-C695-36F96C66D97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C0E0EF-DCBB-CAAD-AE1D-1CA83EE0FA13}"/>
                </a:ext>
              </a:extLst>
            </p:cNvPr>
            <p:cNvSpPr txBox="1"/>
            <p:nvPr/>
          </p:nvSpPr>
          <p:spPr>
            <a:xfrm>
              <a:off x="5254384" y="1329860"/>
              <a:ext cx="1035162" cy="4385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750" dirty="0">
                  <a:solidFill>
                    <a:schemeClr val="bg1"/>
                  </a:solidFill>
                </a:rPr>
                <a:t>Single Node Cluster – </a:t>
              </a:r>
              <a:r>
                <a:rPr lang="en-DE" sz="750" b="1" dirty="0">
                  <a:solidFill>
                    <a:schemeClr val="bg1"/>
                  </a:solidFill>
                </a:rPr>
                <a:t>FCP -</a:t>
              </a:r>
              <a:br>
                <a:rPr lang="en-DE" sz="750" dirty="0">
                  <a:solidFill>
                    <a:schemeClr val="bg1"/>
                  </a:solidFill>
                </a:rPr>
              </a:br>
              <a:r>
                <a:rPr lang="en-DE" sz="750" dirty="0">
                  <a:solidFill>
                    <a:schemeClr val="bg1"/>
                  </a:solidFill>
                </a:rPr>
                <a:t>with RWX PV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C06A3E-C470-F464-53EE-C6FCE9DB7513}"/>
              </a:ext>
            </a:extLst>
          </p:cNvPr>
          <p:cNvGrpSpPr/>
          <p:nvPr/>
        </p:nvGrpSpPr>
        <p:grpSpPr>
          <a:xfrm>
            <a:off x="7032104" y="372425"/>
            <a:ext cx="1080120" cy="461665"/>
            <a:chOff x="5231905" y="1305196"/>
            <a:chExt cx="1080120" cy="461665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C8FE2F-D542-BC63-D593-3208013B68A6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1E0079-F678-C16B-34F2-AFA12042A527}"/>
                </a:ext>
              </a:extLst>
            </p:cNvPr>
            <p:cNvSpPr txBox="1"/>
            <p:nvPr/>
          </p:nvSpPr>
          <p:spPr>
            <a:xfrm>
              <a:off x="5239582" y="1305196"/>
              <a:ext cx="107244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Container Registry – OCI ?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(Ashu)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3EF8E47-A32D-E68D-7456-37D5A343A58F}"/>
              </a:ext>
            </a:extLst>
          </p:cNvPr>
          <p:cNvGrpSpPr/>
          <p:nvPr/>
        </p:nvGrpSpPr>
        <p:grpSpPr>
          <a:xfrm>
            <a:off x="9637631" y="2939747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877CA6B-ECC2-3F50-AA5F-22BD111776E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D1E619A-2CBB-8615-189F-768E0FD65706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Docker - cli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C2336C-8D93-0B29-AE08-9F55E0767752}"/>
              </a:ext>
            </a:extLst>
          </p:cNvPr>
          <p:cNvGrpSpPr/>
          <p:nvPr/>
        </p:nvGrpSpPr>
        <p:grpSpPr>
          <a:xfrm>
            <a:off x="7041357" y="2255246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45B4A0-AE81-9DED-8804-EC6B7E38B438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3A5FBCF-53B0-01C2-947F-68483B47DCF9}"/>
                </a:ext>
              </a:extLst>
            </p:cNvPr>
            <p:cNvSpPr txBox="1"/>
            <p:nvPr/>
          </p:nvSpPr>
          <p:spPr>
            <a:xfrm>
              <a:off x="5368678" y="1436163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Helm Access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E39BC7-8C17-F304-F18F-778597AF5BF8}"/>
              </a:ext>
            </a:extLst>
          </p:cNvPr>
          <p:cNvGrpSpPr/>
          <p:nvPr/>
        </p:nvGrpSpPr>
        <p:grpSpPr>
          <a:xfrm>
            <a:off x="5735960" y="2918601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D22D839-9109-B188-C1C6-F5E81D65D1AB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70E20AD-CA6E-775F-7B7D-23A8FDDF0D2F}"/>
                </a:ext>
              </a:extLst>
            </p:cNvPr>
            <p:cNvSpPr txBox="1"/>
            <p:nvPr/>
          </p:nvSpPr>
          <p:spPr>
            <a:xfrm>
              <a:off x="5231905" y="1438401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Service Account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ED49D05-9B23-5038-F54C-6043B1A3B4BF}"/>
              </a:ext>
            </a:extLst>
          </p:cNvPr>
          <p:cNvGrpSpPr/>
          <p:nvPr/>
        </p:nvGrpSpPr>
        <p:grpSpPr>
          <a:xfrm>
            <a:off x="5735960" y="6045355"/>
            <a:ext cx="1080120" cy="432048"/>
            <a:chOff x="5231905" y="1327571"/>
            <a:chExt cx="1080120" cy="432048"/>
          </a:xfrm>
          <a:solidFill>
            <a:srgbClr val="FF9C29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6C573D1-5275-AF30-0154-FEA19D37DB9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6E6518-0A57-4139-9CE0-681A7D950055}"/>
                </a:ext>
              </a:extLst>
            </p:cNvPr>
            <p:cNvSpPr txBox="1"/>
            <p:nvPr/>
          </p:nvSpPr>
          <p:spPr>
            <a:xfrm>
              <a:off x="5231905" y="1374318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Centralized Configuration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3D52B77-8B88-3578-5AD1-689067AE2F23}"/>
              </a:ext>
            </a:extLst>
          </p:cNvPr>
          <p:cNvGrpSpPr/>
          <p:nvPr/>
        </p:nvGrpSpPr>
        <p:grpSpPr>
          <a:xfrm>
            <a:off x="7032104" y="6045355"/>
            <a:ext cx="1080120" cy="432048"/>
            <a:chOff x="5231905" y="1327571"/>
            <a:chExt cx="1080120" cy="432048"/>
          </a:xfrm>
          <a:solidFill>
            <a:srgbClr val="FF9C29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942D2AC-FA4F-157E-541A-2583BF6EA804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4A8905-C6FE-5588-DD7D-955FDB3C2EF2}"/>
                </a:ext>
              </a:extLst>
            </p:cNvPr>
            <p:cNvSpPr txBox="1"/>
            <p:nvPr/>
          </p:nvSpPr>
          <p:spPr>
            <a:xfrm>
              <a:off x="5231905" y="1374318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Cloud – Utils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Shared Lib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B1A62C-5509-2E6E-FC11-976D057B5ADB}"/>
              </a:ext>
            </a:extLst>
          </p:cNvPr>
          <p:cNvGrpSpPr/>
          <p:nvPr/>
        </p:nvGrpSpPr>
        <p:grpSpPr>
          <a:xfrm>
            <a:off x="10930169" y="2927549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E6932D2-2B29-43C9-F37D-DCB9EE90A56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F6CE5D-2779-C6DD-3197-FC73FAB382A4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DiD -rootless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3225C7E-A9CB-5C6C-420D-1B6FF512C7C7}"/>
              </a:ext>
            </a:extLst>
          </p:cNvPr>
          <p:cNvGrpSpPr/>
          <p:nvPr/>
        </p:nvGrpSpPr>
        <p:grpSpPr>
          <a:xfrm>
            <a:off x="9637631" y="3533894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CDFA37F-A7AB-CA77-2AC4-2F638AEC2F2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8153439-B2FA-92FC-E9FA-43948AA8C7FA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Kubectl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C9B1324-6CA8-ADD1-F732-190BFEC32CC9}"/>
              </a:ext>
            </a:extLst>
          </p:cNvPr>
          <p:cNvGrpSpPr/>
          <p:nvPr/>
        </p:nvGrpSpPr>
        <p:grpSpPr>
          <a:xfrm>
            <a:off x="10930169" y="3521696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31B80BC-B617-4D1B-E32A-6EECE9508E9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D70B510-75FB-9C95-5464-CAF350522336}"/>
                </a:ext>
              </a:extLst>
            </p:cNvPr>
            <p:cNvSpPr txBox="1"/>
            <p:nvPr/>
          </p:nvSpPr>
          <p:spPr>
            <a:xfrm>
              <a:off x="5231905" y="1390490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GitHub Action Runner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7A6338-F71A-E367-FF1C-60B5405D0639}"/>
              </a:ext>
            </a:extLst>
          </p:cNvPr>
          <p:cNvGrpSpPr/>
          <p:nvPr/>
        </p:nvGrpSpPr>
        <p:grpSpPr>
          <a:xfrm>
            <a:off x="8294600" y="2251107"/>
            <a:ext cx="1080120" cy="461665"/>
            <a:chOff x="5231905" y="1323432"/>
            <a:chExt cx="1080120" cy="461665"/>
          </a:xfrm>
          <a:solidFill>
            <a:schemeClr val="accent1"/>
          </a:solidFill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0766A5-1DA6-8742-0D84-D1E616F6C986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B71A11-E2A8-9ECF-3877-EF896C316690}"/>
                </a:ext>
              </a:extLst>
            </p:cNvPr>
            <p:cNvSpPr txBox="1"/>
            <p:nvPr/>
          </p:nvSpPr>
          <p:spPr>
            <a:xfrm>
              <a:off x="5355253" y="1323432"/>
              <a:ext cx="80657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Teams (Nabeel) Notifications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C30D056-839A-2CE8-1582-5F91958AFF30}"/>
              </a:ext>
            </a:extLst>
          </p:cNvPr>
          <p:cNvGrpSpPr/>
          <p:nvPr/>
        </p:nvGrpSpPr>
        <p:grpSpPr>
          <a:xfrm>
            <a:off x="7032104" y="2918601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48A8385-0C71-224A-9B01-430513C1D70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920AF5-952E-FBF6-1D3B-C4DEFBCE2E55}"/>
                </a:ext>
              </a:extLst>
            </p:cNvPr>
            <p:cNvSpPr txBox="1"/>
            <p:nvPr/>
          </p:nvSpPr>
          <p:spPr>
            <a:xfrm>
              <a:off x="5231905" y="1438401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Registry Access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ECF32B6-4C59-C81F-93C1-DD3EA7E239D4}"/>
              </a:ext>
            </a:extLst>
          </p:cNvPr>
          <p:cNvGrpSpPr/>
          <p:nvPr/>
        </p:nvGrpSpPr>
        <p:grpSpPr>
          <a:xfrm>
            <a:off x="10930169" y="4115843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7E671C-CAE4-1750-8254-C8D3CCAFC4A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4A2B35B-2629-C32C-CC0D-B555EFD4B725}"/>
                </a:ext>
              </a:extLst>
            </p:cNvPr>
            <p:cNvSpPr txBox="1"/>
            <p:nvPr/>
          </p:nvSpPr>
          <p:spPr>
            <a:xfrm>
              <a:off x="5231905" y="1374318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Generic Helm Template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14FF2FC-503D-284E-B097-7D481F91ACDB}"/>
              </a:ext>
            </a:extLst>
          </p:cNvPr>
          <p:cNvGrpSpPr/>
          <p:nvPr/>
        </p:nvGrpSpPr>
        <p:grpSpPr>
          <a:xfrm>
            <a:off x="9637631" y="4115843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769320F-EDF2-904B-EB66-BA31629C2E01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9DDED5B-30A3-05D7-4C8A-3940213B5498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Helm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8E04423-8A37-3D70-7BBE-9CB1DDDB865D}"/>
              </a:ext>
            </a:extLst>
          </p:cNvPr>
          <p:cNvGrpSpPr/>
          <p:nvPr/>
        </p:nvGrpSpPr>
        <p:grpSpPr>
          <a:xfrm>
            <a:off x="9637631" y="4704862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1753E6D-9234-CF3E-AE4B-A9D91D55A2D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E81ACE0-4399-B3C4-85F2-AC6E0F912735}"/>
                </a:ext>
              </a:extLst>
            </p:cNvPr>
            <p:cNvSpPr txBox="1"/>
            <p:nvPr/>
          </p:nvSpPr>
          <p:spPr>
            <a:xfrm>
              <a:off x="5231905" y="1380944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Customizable Variables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2290FFD-9612-6E42-89E9-7ADC6381CA87}"/>
              </a:ext>
            </a:extLst>
          </p:cNvPr>
          <p:cNvGrpSpPr/>
          <p:nvPr/>
        </p:nvGrpSpPr>
        <p:grpSpPr>
          <a:xfrm>
            <a:off x="10930169" y="4708330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E6B96F-5BFD-07CC-A3DC-3FCA9C7589A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51B9412-7DB3-F898-B05D-4D68D289B988}"/>
                </a:ext>
              </a:extLst>
            </p:cNvPr>
            <p:cNvSpPr txBox="1"/>
            <p:nvPr/>
          </p:nvSpPr>
          <p:spPr>
            <a:xfrm>
              <a:off x="5231905" y="1432405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Open JDK 17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B3842E9-78CF-5228-7087-045602058DBE}"/>
              </a:ext>
            </a:extLst>
          </p:cNvPr>
          <p:cNvGrpSpPr/>
          <p:nvPr/>
        </p:nvGrpSpPr>
        <p:grpSpPr>
          <a:xfrm>
            <a:off x="9637631" y="5319123"/>
            <a:ext cx="1080120" cy="432048"/>
            <a:chOff x="5231905" y="1327571"/>
            <a:chExt cx="1080120" cy="43204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23B98C1-DBEE-9358-2046-00F5781C3411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9EF349-517C-0C4A-984C-84A1CCF6F232}"/>
                </a:ext>
              </a:extLst>
            </p:cNvPr>
            <p:cNvSpPr txBox="1"/>
            <p:nvPr/>
          </p:nvSpPr>
          <p:spPr>
            <a:xfrm>
              <a:off x="5231905" y="1435873"/>
              <a:ext cx="1080120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Maven</a:t>
              </a: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2A49409-F0A2-AEFB-F9F9-EDA88BFF9FED}"/>
              </a:ext>
            </a:extLst>
          </p:cNvPr>
          <p:cNvSpPr/>
          <p:nvPr/>
        </p:nvSpPr>
        <p:spPr>
          <a:xfrm>
            <a:off x="9637631" y="5978062"/>
            <a:ext cx="108012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>
              <a:highlight>
                <a:srgbClr val="0070AD"/>
              </a:highlight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DCE4CA-720A-C4F4-EEB8-9C0D91473AF0}"/>
              </a:ext>
            </a:extLst>
          </p:cNvPr>
          <p:cNvSpPr txBox="1"/>
          <p:nvPr/>
        </p:nvSpPr>
        <p:spPr>
          <a:xfrm>
            <a:off x="9637631" y="6086364"/>
            <a:ext cx="1080120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DE" sz="800" dirty="0">
                <a:solidFill>
                  <a:schemeClr val="bg1"/>
                </a:solidFill>
              </a:rPr>
              <a:t>Git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2917EC-9830-0D7A-ED50-FC241DA8B3C3}"/>
              </a:ext>
            </a:extLst>
          </p:cNvPr>
          <p:cNvSpPr/>
          <p:nvPr/>
        </p:nvSpPr>
        <p:spPr>
          <a:xfrm>
            <a:off x="10930169" y="5319943"/>
            <a:ext cx="108012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>
              <a:highlight>
                <a:srgbClr val="0070AD"/>
              </a:highligh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E7D4422-FEA5-DBED-1663-ECA17F4C8127}"/>
              </a:ext>
            </a:extLst>
          </p:cNvPr>
          <p:cNvSpPr txBox="1"/>
          <p:nvPr/>
        </p:nvSpPr>
        <p:spPr>
          <a:xfrm>
            <a:off x="10930169" y="5428245"/>
            <a:ext cx="1080120" cy="2154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DE" sz="800" dirty="0">
                <a:solidFill>
                  <a:schemeClr val="bg1"/>
                </a:solidFill>
              </a:rPr>
              <a:t>Curl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6F534B8-678C-8EAF-9428-204BE4EF605D}"/>
              </a:ext>
            </a:extLst>
          </p:cNvPr>
          <p:cNvSpPr/>
          <p:nvPr/>
        </p:nvSpPr>
        <p:spPr>
          <a:xfrm>
            <a:off x="10930169" y="5973353"/>
            <a:ext cx="1080120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>
              <a:highlight>
                <a:srgbClr val="0070AD"/>
              </a:highlight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4D7C744-FC1B-ADB4-E98B-BEFAB1BD0A48}"/>
              </a:ext>
            </a:extLst>
          </p:cNvPr>
          <p:cNvSpPr txBox="1"/>
          <p:nvPr/>
        </p:nvSpPr>
        <p:spPr>
          <a:xfrm>
            <a:off x="10930169" y="6020100"/>
            <a:ext cx="1080120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runtime-deps </a:t>
            </a:r>
            <a:br>
              <a:rPr lang="en-GB" sz="800" dirty="0">
                <a:solidFill>
                  <a:schemeClr val="bg1"/>
                </a:solidFill>
              </a:rPr>
            </a:br>
            <a:r>
              <a:rPr lang="en-GB" sz="800" dirty="0">
                <a:solidFill>
                  <a:schemeClr val="bg1"/>
                </a:solidFill>
              </a:rPr>
              <a:t>6.0</a:t>
            </a:r>
            <a:endParaRPr lang="en-DE" sz="800" dirty="0">
              <a:solidFill>
                <a:schemeClr val="bg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2E7243-A671-7767-4650-35F65930EB26}"/>
              </a:ext>
            </a:extLst>
          </p:cNvPr>
          <p:cNvGrpSpPr/>
          <p:nvPr/>
        </p:nvGrpSpPr>
        <p:grpSpPr>
          <a:xfrm>
            <a:off x="4442948" y="4177908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8AF13C1-0E51-8071-E4EC-188C47C472F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ABB24D5-4209-0D01-C5C2-E0DF0E25EBC7}"/>
                </a:ext>
              </a:extLst>
            </p:cNvPr>
            <p:cNvSpPr txBox="1"/>
            <p:nvPr/>
          </p:nvSpPr>
          <p:spPr>
            <a:xfrm>
              <a:off x="5368678" y="1436163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Code Quality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247337-C9A0-D53E-3C1C-087223656B4C}"/>
              </a:ext>
            </a:extLst>
          </p:cNvPr>
          <p:cNvGrpSpPr/>
          <p:nvPr/>
        </p:nvGrpSpPr>
        <p:grpSpPr>
          <a:xfrm>
            <a:off x="4442948" y="5428577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9F4669F-9F17-4A86-71F8-31A85EFF0816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2B9AA5F-FCD2-227D-4731-D45744F224B5}"/>
                </a:ext>
              </a:extLst>
            </p:cNvPr>
            <p:cNvSpPr txBox="1"/>
            <p:nvPr/>
          </p:nvSpPr>
          <p:spPr>
            <a:xfrm>
              <a:off x="5372789" y="1369011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Dora (Rashi) Dashboards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A0E3DED-4FB7-C55A-A3D9-83498E495F18}"/>
              </a:ext>
            </a:extLst>
          </p:cNvPr>
          <p:cNvGrpSpPr/>
          <p:nvPr/>
        </p:nvGrpSpPr>
        <p:grpSpPr>
          <a:xfrm>
            <a:off x="4439816" y="3569563"/>
            <a:ext cx="1086384" cy="432048"/>
            <a:chOff x="5225641" y="1327571"/>
            <a:chExt cx="1086384" cy="432048"/>
          </a:xfrm>
          <a:solidFill>
            <a:srgbClr val="806C22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0BBC81D-B96B-F5F6-A201-01E0B6F822FB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436ED1-50C5-8915-E5B9-2FBC4D4C3023}"/>
                </a:ext>
              </a:extLst>
            </p:cNvPr>
            <p:cNvSpPr txBox="1"/>
            <p:nvPr/>
          </p:nvSpPr>
          <p:spPr>
            <a:xfrm>
              <a:off x="5225641" y="1380620"/>
              <a:ext cx="105163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Vulnerability scanning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0BF9399-4DCD-C2A0-4C96-B616F7369E5E}"/>
              </a:ext>
            </a:extLst>
          </p:cNvPr>
          <p:cNvGrpSpPr/>
          <p:nvPr/>
        </p:nvGrpSpPr>
        <p:grpSpPr>
          <a:xfrm>
            <a:off x="4442948" y="4820232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9291423-C0E7-5FE6-D915-9D67D6A9946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4A3FA03-1BFD-F7E9-2A11-456599E37FB3}"/>
                </a:ext>
              </a:extLst>
            </p:cNvPr>
            <p:cNvSpPr txBox="1"/>
            <p:nvPr/>
          </p:nvSpPr>
          <p:spPr>
            <a:xfrm>
              <a:off x="5241493" y="1430284"/>
              <a:ext cx="1070532" cy="2168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Code  Coverage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08CC626-AD07-AEBA-422C-37922DB1B73A}"/>
              </a:ext>
            </a:extLst>
          </p:cNvPr>
          <p:cNvGrpSpPr/>
          <p:nvPr/>
        </p:nvGrpSpPr>
        <p:grpSpPr>
          <a:xfrm>
            <a:off x="5735960" y="4172268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1E54E38-4C72-884A-7014-BFC41CD26F7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b="1" dirty="0" err="1">
                <a:highlight>
                  <a:srgbClr val="0070AD"/>
                </a:highlight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E7A8F1F-ABD6-7A2F-19CA-8560764A525B}"/>
                </a:ext>
              </a:extLst>
            </p:cNvPr>
            <p:cNvSpPr txBox="1"/>
            <p:nvPr/>
          </p:nvSpPr>
          <p:spPr>
            <a:xfrm>
              <a:off x="5241493" y="1388725"/>
              <a:ext cx="107053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</a:rPr>
                <a:t>SonarQube</a:t>
              </a:r>
              <a:br>
                <a:rPr lang="en-DE" sz="800" b="1" dirty="0">
                  <a:solidFill>
                    <a:schemeClr val="bg1"/>
                  </a:solidFill>
                </a:rPr>
              </a:br>
              <a:r>
                <a:rPr lang="en-DE" sz="800" b="1" dirty="0">
                  <a:solidFill>
                    <a:schemeClr val="bg1"/>
                  </a:solidFill>
                </a:rPr>
                <a:t>(Rashi)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E34FF19-CC05-22CD-9669-0AE26D287778}"/>
              </a:ext>
            </a:extLst>
          </p:cNvPr>
          <p:cNvGrpSpPr/>
          <p:nvPr/>
        </p:nvGrpSpPr>
        <p:grpSpPr>
          <a:xfrm>
            <a:off x="5735960" y="4820232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F040CB6-394A-12EC-C243-1D9070D0D70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b="1" dirty="0" err="1">
                <a:highlight>
                  <a:srgbClr val="0070AD"/>
                </a:highlight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C53E5C5-D7C7-BA54-52BA-C8257832BFA7}"/>
                </a:ext>
              </a:extLst>
            </p:cNvPr>
            <p:cNvSpPr txBox="1"/>
            <p:nvPr/>
          </p:nvSpPr>
          <p:spPr>
            <a:xfrm>
              <a:off x="5241492" y="1386448"/>
              <a:ext cx="107053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</a:rPr>
                <a:t>Jacoco</a:t>
              </a:r>
              <a:br>
                <a:rPr lang="en-DE" sz="800" b="1" dirty="0">
                  <a:solidFill>
                    <a:schemeClr val="bg1"/>
                  </a:solidFill>
                </a:rPr>
              </a:br>
              <a:r>
                <a:rPr lang="en-DE" sz="800" b="1" dirty="0">
                  <a:solidFill>
                    <a:schemeClr val="bg1"/>
                  </a:solidFill>
                </a:rPr>
                <a:t>(Nabeel) 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F71705-AFFC-D55B-3B68-7D9449378521}"/>
              </a:ext>
            </a:extLst>
          </p:cNvPr>
          <p:cNvGrpSpPr/>
          <p:nvPr/>
        </p:nvGrpSpPr>
        <p:grpSpPr>
          <a:xfrm>
            <a:off x="5735960" y="5445375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29DD1D9-09A0-A6BE-6765-3752B0BC652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645260A-66F8-1745-0EAD-C7211B2DAEEB}"/>
                </a:ext>
              </a:extLst>
            </p:cNvPr>
            <p:cNvSpPr txBox="1"/>
            <p:nvPr/>
          </p:nvSpPr>
          <p:spPr>
            <a:xfrm>
              <a:off x="5241492" y="1425422"/>
              <a:ext cx="1070532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Prometheus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665828D-2C9F-1BFF-DF97-9C2A682494B7}"/>
              </a:ext>
            </a:extLst>
          </p:cNvPr>
          <p:cNvGrpSpPr/>
          <p:nvPr/>
        </p:nvGrpSpPr>
        <p:grpSpPr>
          <a:xfrm>
            <a:off x="1861372" y="1013818"/>
            <a:ext cx="1080120" cy="432048"/>
            <a:chOff x="5231905" y="1327571"/>
            <a:chExt cx="1080120" cy="432048"/>
          </a:xfrm>
          <a:solidFill>
            <a:srgbClr val="92D050"/>
          </a:solidFill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48E1F84-37EC-4990-3D35-18A2B497ADD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B62D0A0-22A2-CF06-2490-3FB66B867099}"/>
                </a:ext>
              </a:extLst>
            </p:cNvPr>
            <p:cNvSpPr txBox="1"/>
            <p:nvPr/>
          </p:nvSpPr>
          <p:spPr>
            <a:xfrm>
              <a:off x="5368678" y="1437988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CI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7EBF67E-6679-C7BF-E282-41F8751EE48C}"/>
              </a:ext>
            </a:extLst>
          </p:cNvPr>
          <p:cNvGrpSpPr/>
          <p:nvPr/>
        </p:nvGrpSpPr>
        <p:grpSpPr>
          <a:xfrm>
            <a:off x="1866430" y="1660409"/>
            <a:ext cx="1080120" cy="1096328"/>
            <a:chOff x="5231905" y="1327571"/>
            <a:chExt cx="1080120" cy="1096328"/>
          </a:xfrm>
          <a:solidFill>
            <a:schemeClr val="accent1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F5757A5-24A1-0F4C-970B-42B1C84ACCD2}"/>
                </a:ext>
              </a:extLst>
            </p:cNvPr>
            <p:cNvSpPr/>
            <p:nvPr/>
          </p:nvSpPr>
          <p:spPr>
            <a:xfrm>
              <a:off x="5231905" y="1327571"/>
              <a:ext cx="1080120" cy="109632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F073992-6D15-0484-519E-71A77081CA27}"/>
                </a:ext>
              </a:extLst>
            </p:cNvPr>
            <p:cNvSpPr txBox="1"/>
            <p:nvPr/>
          </p:nvSpPr>
          <p:spPr>
            <a:xfrm>
              <a:off x="5363354" y="172646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CD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5C3068F-BAF0-49B6-FE9B-734E0C910F19}"/>
              </a:ext>
            </a:extLst>
          </p:cNvPr>
          <p:cNvGrpSpPr/>
          <p:nvPr/>
        </p:nvGrpSpPr>
        <p:grpSpPr>
          <a:xfrm>
            <a:off x="1865402" y="6079540"/>
            <a:ext cx="1080120" cy="432048"/>
            <a:chOff x="5231905" y="1327571"/>
            <a:chExt cx="1080120" cy="432048"/>
          </a:xfrm>
          <a:solidFill>
            <a:srgbClr val="FF9C29"/>
          </a:solidFill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B7ECAEC-B36F-25E4-6557-474CBCB9BE6E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7399EC1-9C10-C594-2AEA-9877CFF7D073}"/>
                </a:ext>
              </a:extLst>
            </p:cNvPr>
            <p:cNvSpPr txBox="1"/>
            <p:nvPr/>
          </p:nvSpPr>
          <p:spPr>
            <a:xfrm>
              <a:off x="5368678" y="1437988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Microservice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A5012A-A72E-47D6-1183-BF3C354FD902}"/>
              </a:ext>
            </a:extLst>
          </p:cNvPr>
          <p:cNvGrpSpPr/>
          <p:nvPr/>
        </p:nvGrpSpPr>
        <p:grpSpPr>
          <a:xfrm>
            <a:off x="1861372" y="394800"/>
            <a:ext cx="1080120" cy="432048"/>
            <a:chOff x="5231905" y="1327571"/>
            <a:chExt cx="1080120" cy="432048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5953C4D-D841-CB5B-EC9B-37CB83D0BC3E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A335C0C-8DD3-355B-B66B-95D14B2C9FAF}"/>
                </a:ext>
              </a:extLst>
            </p:cNvPr>
            <p:cNvSpPr txBox="1"/>
            <p:nvPr/>
          </p:nvSpPr>
          <p:spPr>
            <a:xfrm>
              <a:off x="5308656" y="1374244"/>
              <a:ext cx="926618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Basic Requirements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99030DE-B9BB-7440-5E7A-EC2AB049BA3D}"/>
              </a:ext>
            </a:extLst>
          </p:cNvPr>
          <p:cNvGrpSpPr/>
          <p:nvPr/>
        </p:nvGrpSpPr>
        <p:grpSpPr>
          <a:xfrm>
            <a:off x="3154742" y="3563289"/>
            <a:ext cx="1080120" cy="2314133"/>
            <a:chOff x="5231905" y="1327570"/>
            <a:chExt cx="1080120" cy="2314133"/>
          </a:xfrm>
          <a:solidFill>
            <a:srgbClr val="806C22"/>
          </a:solidFill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D7F3A59-CB39-23BE-866D-ECA6D57E7775}"/>
                </a:ext>
              </a:extLst>
            </p:cNvPr>
            <p:cNvSpPr/>
            <p:nvPr/>
          </p:nvSpPr>
          <p:spPr>
            <a:xfrm>
              <a:off x="5231905" y="1327570"/>
              <a:ext cx="1080120" cy="2314133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F984EE5-FCB9-1B02-4420-4E8B11C74331}"/>
                </a:ext>
              </a:extLst>
            </p:cNvPr>
            <p:cNvSpPr txBox="1"/>
            <p:nvPr/>
          </p:nvSpPr>
          <p:spPr>
            <a:xfrm>
              <a:off x="5231905" y="2086410"/>
              <a:ext cx="1068205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Comprehensive Software Development and DevOps Practices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9412385-CB17-532C-FB16-509CA38220D3}"/>
              </a:ext>
            </a:extLst>
          </p:cNvPr>
          <p:cNvGrpSpPr/>
          <p:nvPr/>
        </p:nvGrpSpPr>
        <p:grpSpPr>
          <a:xfrm>
            <a:off x="189770" y="6045355"/>
            <a:ext cx="1096317" cy="461665"/>
            <a:chOff x="5229506" y="1311710"/>
            <a:chExt cx="1096317" cy="461665"/>
          </a:xfrm>
          <a:solidFill>
            <a:srgbClr val="FF9C29"/>
          </a:solidFill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51250B5-08E3-FF4C-FD37-5919B0EB4FDD}"/>
                </a:ext>
              </a:extLst>
            </p:cNvPr>
            <p:cNvSpPr/>
            <p:nvPr/>
          </p:nvSpPr>
          <p:spPr>
            <a:xfrm>
              <a:off x="5231904" y="1327571"/>
              <a:ext cx="1093919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BA05D8-3294-AC95-AC08-9284898CFDEF}"/>
                </a:ext>
              </a:extLst>
            </p:cNvPr>
            <p:cNvSpPr txBox="1"/>
            <p:nvPr/>
          </p:nvSpPr>
          <p:spPr>
            <a:xfrm>
              <a:off x="5229506" y="1311710"/>
              <a:ext cx="106222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</a:rPr>
                <a:t>Optional</a:t>
              </a:r>
              <a:r>
                <a:rPr lang="en-DE" sz="800" dirty="0">
                  <a:solidFill>
                    <a:schemeClr val="bg1"/>
                  </a:solidFill>
                </a:rPr>
                <a:t>: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Software Architecture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E752E82-9DF9-EF76-AB2B-2E2B9BEEA8E5}"/>
              </a:ext>
            </a:extLst>
          </p:cNvPr>
          <p:cNvGrpSpPr/>
          <p:nvPr/>
        </p:nvGrpSpPr>
        <p:grpSpPr>
          <a:xfrm>
            <a:off x="258984" y="1028734"/>
            <a:ext cx="1082519" cy="432048"/>
            <a:chOff x="5229506" y="1327571"/>
            <a:chExt cx="1082519" cy="432048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F6D6818-315F-BB93-1CE0-42D79737B2A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01265D1-CE83-4F6D-6A60-B4C905A64797}"/>
                </a:ext>
              </a:extLst>
            </p:cNvPr>
            <p:cNvSpPr txBox="1"/>
            <p:nvPr/>
          </p:nvSpPr>
          <p:spPr>
            <a:xfrm>
              <a:off x="5229506" y="1372758"/>
              <a:ext cx="1062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DevOps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CICD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D8712F8-8C15-B986-4D97-450BC9FB158A}"/>
              </a:ext>
            </a:extLst>
          </p:cNvPr>
          <p:cNvGrpSpPr/>
          <p:nvPr/>
        </p:nvGrpSpPr>
        <p:grpSpPr>
          <a:xfrm>
            <a:off x="3143672" y="1651505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E68E85F-D4FF-0322-9FDE-C4B67F8610D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82A4607-5956-C588-E185-0618BE818ACF}"/>
                </a:ext>
              </a:extLst>
            </p:cNvPr>
            <p:cNvSpPr txBox="1"/>
            <p:nvPr/>
          </p:nvSpPr>
          <p:spPr>
            <a:xfrm>
              <a:off x="5263520" y="1383973"/>
              <a:ext cx="103891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Define Docker Tagging Concept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E99BB7-DB6B-C9EF-9B85-2D0940994063}"/>
              </a:ext>
            </a:extLst>
          </p:cNvPr>
          <p:cNvGrpSpPr/>
          <p:nvPr/>
        </p:nvGrpSpPr>
        <p:grpSpPr>
          <a:xfrm>
            <a:off x="7032104" y="1022543"/>
            <a:ext cx="1080120" cy="432048"/>
            <a:chOff x="5231905" y="1327571"/>
            <a:chExt cx="1080120" cy="432048"/>
          </a:xfrm>
          <a:solidFill>
            <a:srgbClr val="92D050"/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A599EE0-66D1-9853-78F7-EBE23103C26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7977C79-057E-1648-4055-DC66AF8124E9}"/>
                </a:ext>
              </a:extLst>
            </p:cNvPr>
            <p:cNvSpPr txBox="1"/>
            <p:nvPr/>
          </p:nvSpPr>
          <p:spPr>
            <a:xfrm>
              <a:off x="5231905" y="1370123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Implement Gitlab branch policies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934794-8253-BE45-79BF-ABB467C7A915}"/>
              </a:ext>
            </a:extLst>
          </p:cNvPr>
          <p:cNvGrpSpPr/>
          <p:nvPr/>
        </p:nvGrpSpPr>
        <p:grpSpPr>
          <a:xfrm>
            <a:off x="5735960" y="3557144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79F381C-F70F-0CA5-F997-F2DBB2AD0BBA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0B0827D-414C-E0F9-EE5B-8E89DADEC51A}"/>
                </a:ext>
              </a:extLst>
            </p:cNvPr>
            <p:cNvSpPr txBox="1"/>
            <p:nvPr/>
          </p:nvSpPr>
          <p:spPr>
            <a:xfrm>
              <a:off x="5241493" y="1430284"/>
              <a:ext cx="1070532" cy="2168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Trivy</a:t>
              </a:r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0AE2C951-496C-CAE8-ABDA-DCD7224591B2}"/>
              </a:ext>
            </a:extLst>
          </p:cNvPr>
          <p:cNvCxnSpPr>
            <a:cxnSpLocks/>
          </p:cNvCxnSpPr>
          <p:nvPr/>
        </p:nvCxnSpPr>
        <p:spPr>
          <a:xfrm>
            <a:off x="1510319" y="908720"/>
            <a:ext cx="82144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6D7B3-9696-26FB-5D81-E3088802864A}"/>
              </a:ext>
            </a:extLst>
          </p:cNvPr>
          <p:cNvGrpSpPr/>
          <p:nvPr/>
        </p:nvGrpSpPr>
        <p:grpSpPr>
          <a:xfrm>
            <a:off x="5738757" y="2262918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6D2B78-C2DC-ED1B-B643-4D135A5074C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97915D-91F9-9692-7598-47254981A7A0}"/>
                </a:ext>
              </a:extLst>
            </p:cNvPr>
            <p:cNvSpPr txBox="1"/>
            <p:nvPr/>
          </p:nvSpPr>
          <p:spPr>
            <a:xfrm>
              <a:off x="5368678" y="1436163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OpenId Roles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47A223-97A7-57C7-54EF-D0667348B56A}"/>
              </a:ext>
            </a:extLst>
          </p:cNvPr>
          <p:cNvGrpSpPr/>
          <p:nvPr/>
        </p:nvGrpSpPr>
        <p:grpSpPr>
          <a:xfrm>
            <a:off x="8294600" y="368333"/>
            <a:ext cx="1114945" cy="461665"/>
            <a:chOff x="5231905" y="1315362"/>
            <a:chExt cx="1114945" cy="461665"/>
          </a:xfrm>
          <a:solidFill>
            <a:schemeClr val="accent3">
              <a:lumMod val="50000"/>
              <a:lumOff val="5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7B224E-DA76-8B6B-2BB5-A9E56D38C847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4DD347-D7CF-B1A0-BC1F-DF7BF1350A75}"/>
                </a:ext>
              </a:extLst>
            </p:cNvPr>
            <p:cNvSpPr txBox="1"/>
            <p:nvPr/>
          </p:nvSpPr>
          <p:spPr>
            <a:xfrm>
              <a:off x="5231905" y="1315362"/>
              <a:ext cx="11149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Confluence Location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(Rashi)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C5CFD6-5596-BEBD-D056-379AE45F66CD}"/>
              </a:ext>
            </a:extLst>
          </p:cNvPr>
          <p:cNvGrpSpPr/>
          <p:nvPr/>
        </p:nvGrpSpPr>
        <p:grpSpPr>
          <a:xfrm>
            <a:off x="4411333" y="1641990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D6B48D-4546-CF06-C8F5-92141321262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D39CB-E5E6-6983-F540-F23994403D64}"/>
                </a:ext>
              </a:extLst>
            </p:cNvPr>
            <p:cNvSpPr txBox="1"/>
            <p:nvPr/>
          </p:nvSpPr>
          <p:spPr>
            <a:xfrm>
              <a:off x="5262087" y="1385532"/>
              <a:ext cx="103891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H</a:t>
              </a:r>
              <a:r>
                <a:rPr lang="en-DE" sz="800" dirty="0">
                  <a:solidFill>
                    <a:schemeClr val="bg1"/>
                  </a:solidFill>
                </a:rPr>
                <a:t>ello-world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base image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7AB6A0-05B5-6060-0340-25AAFB65CE4D}"/>
              </a:ext>
            </a:extLst>
          </p:cNvPr>
          <p:cNvGrpSpPr/>
          <p:nvPr/>
        </p:nvGrpSpPr>
        <p:grpSpPr>
          <a:xfrm>
            <a:off x="5733738" y="1641990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BA9CDF-639B-5899-2264-EEAEE2D2BB1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D812FB-F300-D2AF-CA1C-80B9303C361B}"/>
                </a:ext>
              </a:extLst>
            </p:cNvPr>
            <p:cNvSpPr txBox="1"/>
            <p:nvPr/>
          </p:nvSpPr>
          <p:spPr>
            <a:xfrm>
              <a:off x="5259522" y="1392107"/>
              <a:ext cx="103891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Refactoring existing code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C1046C-0E93-E81D-A442-99BF54146D1B}"/>
              </a:ext>
            </a:extLst>
          </p:cNvPr>
          <p:cNvSpPr/>
          <p:nvPr/>
        </p:nvSpPr>
        <p:spPr>
          <a:xfrm>
            <a:off x="4420914" y="2273044"/>
            <a:ext cx="1080120" cy="432048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00" dirty="0">
                <a:highlight>
                  <a:srgbClr val="0070AD"/>
                </a:highlight>
              </a:rPr>
              <a:t>Argo images needed in reg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22DD15-112D-53B4-4577-B28BEBD30382}"/>
              </a:ext>
            </a:extLst>
          </p:cNvPr>
          <p:cNvGrpSpPr/>
          <p:nvPr/>
        </p:nvGrpSpPr>
        <p:grpSpPr>
          <a:xfrm>
            <a:off x="8294600" y="2896883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8EA967-BDD1-6E16-2483-A3D0FFDA6281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826C1B-1FB9-4F45-BD7D-EED334C89735}"/>
                </a:ext>
              </a:extLst>
            </p:cNvPr>
            <p:cNvSpPr txBox="1"/>
            <p:nvPr/>
          </p:nvSpPr>
          <p:spPr>
            <a:xfrm>
              <a:off x="5231905" y="1374318"/>
              <a:ext cx="108012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Scripts to do build &amp; deploy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CD088E-DA1A-1BE7-07C9-28BF3FC1EC63}"/>
              </a:ext>
            </a:extLst>
          </p:cNvPr>
          <p:cNvGrpSpPr/>
          <p:nvPr/>
        </p:nvGrpSpPr>
        <p:grpSpPr>
          <a:xfrm>
            <a:off x="7024166" y="4167406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FD9B04-2E4D-3682-2D49-165F2C4D747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b="1" dirty="0" err="1">
                <a:highlight>
                  <a:srgbClr val="0070AD"/>
                </a:highligh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82533A-37E2-0FB3-514C-725F6DAE0C37}"/>
                </a:ext>
              </a:extLst>
            </p:cNvPr>
            <p:cNvSpPr txBox="1"/>
            <p:nvPr/>
          </p:nvSpPr>
          <p:spPr>
            <a:xfrm>
              <a:off x="5241493" y="1374318"/>
              <a:ext cx="107053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</a:rPr>
                <a:t>Check existing solution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09BA4F-32C7-1489-BA03-7B2037F67CB9}"/>
              </a:ext>
            </a:extLst>
          </p:cNvPr>
          <p:cNvGrpSpPr/>
          <p:nvPr/>
        </p:nvGrpSpPr>
        <p:grpSpPr>
          <a:xfrm>
            <a:off x="7024166" y="5440513"/>
            <a:ext cx="1080120" cy="432048"/>
            <a:chOff x="5231905" y="1327571"/>
            <a:chExt cx="1080120" cy="432048"/>
          </a:xfrm>
          <a:solidFill>
            <a:srgbClr val="806C22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88FFD4-2F65-92D8-0CFB-8F28BEDC13A2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A93379-C424-0394-F558-97E10F587DA6}"/>
                </a:ext>
              </a:extLst>
            </p:cNvPr>
            <p:cNvSpPr txBox="1"/>
            <p:nvPr/>
          </p:nvSpPr>
          <p:spPr>
            <a:xfrm>
              <a:off x="5233595" y="1384511"/>
              <a:ext cx="107053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Grafana </a:t>
              </a:r>
              <a:br>
                <a:rPr lang="en-DE" sz="800" dirty="0">
                  <a:solidFill>
                    <a:schemeClr val="bg1"/>
                  </a:solidFill>
                </a:rPr>
              </a:br>
              <a:r>
                <a:rPr lang="en-DE" sz="800" dirty="0">
                  <a:solidFill>
                    <a:schemeClr val="bg1"/>
                  </a:solidFill>
                </a:rPr>
                <a:t>(Nabeel)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E5BCAC-2EFA-A5FE-F7C3-BCEBF799318D}"/>
              </a:ext>
            </a:extLst>
          </p:cNvPr>
          <p:cNvGrpSpPr/>
          <p:nvPr/>
        </p:nvGrpSpPr>
        <p:grpSpPr>
          <a:xfrm>
            <a:off x="189770" y="5384110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586D6E-ED34-8EF3-1F6D-194DCE55820D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5C00E6-6BF6-7016-09E7-A626D3BF133B}"/>
                </a:ext>
              </a:extLst>
            </p:cNvPr>
            <p:cNvSpPr txBox="1"/>
            <p:nvPr/>
          </p:nvSpPr>
          <p:spPr>
            <a:xfrm>
              <a:off x="5373296" y="141738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Tracablity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A1D765-87FA-1CF2-C974-5FCDDAE0BF38}"/>
              </a:ext>
            </a:extLst>
          </p:cNvPr>
          <p:cNvGrpSpPr/>
          <p:nvPr/>
        </p:nvGrpSpPr>
        <p:grpSpPr>
          <a:xfrm>
            <a:off x="189770" y="4830975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310385-947E-4E7A-A655-9D35529806D8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E77DA0D-3FB9-4A7A-F2C5-E6634B8930EF}"/>
                </a:ext>
              </a:extLst>
            </p:cNvPr>
            <p:cNvSpPr txBox="1"/>
            <p:nvPr/>
          </p:nvSpPr>
          <p:spPr>
            <a:xfrm>
              <a:off x="5373296" y="141738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Logging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47B016-7B19-B84A-B904-BE5064698E57}"/>
              </a:ext>
            </a:extLst>
          </p:cNvPr>
          <p:cNvGrpSpPr/>
          <p:nvPr/>
        </p:nvGrpSpPr>
        <p:grpSpPr>
          <a:xfrm>
            <a:off x="1428116" y="4832525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BBD597-0FFD-B67D-05DF-1902DF2F9B69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5DA0DF-7BDA-53D2-AA6F-6E0516E3A6BF}"/>
                </a:ext>
              </a:extLst>
            </p:cNvPr>
            <p:cNvSpPr txBox="1"/>
            <p:nvPr/>
          </p:nvSpPr>
          <p:spPr>
            <a:xfrm>
              <a:off x="5373296" y="141738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Dynatrace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03D7F4-998F-7312-F72E-019E82CBD4AE}"/>
              </a:ext>
            </a:extLst>
          </p:cNvPr>
          <p:cNvGrpSpPr/>
          <p:nvPr/>
        </p:nvGrpSpPr>
        <p:grpSpPr>
          <a:xfrm>
            <a:off x="189770" y="4247421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E71A13-68C9-6F93-FBB5-731A0FBE046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85ABC7-8E0F-DF68-CB59-29F0090D4302}"/>
                </a:ext>
              </a:extLst>
            </p:cNvPr>
            <p:cNvSpPr txBox="1"/>
            <p:nvPr/>
          </p:nvSpPr>
          <p:spPr>
            <a:xfrm>
              <a:off x="5373296" y="141738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Secrets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27CAD5-AFB5-540E-8902-AFCED71821A7}"/>
              </a:ext>
            </a:extLst>
          </p:cNvPr>
          <p:cNvGrpSpPr/>
          <p:nvPr/>
        </p:nvGrpSpPr>
        <p:grpSpPr>
          <a:xfrm>
            <a:off x="1411281" y="5415338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4D7059A-3E8F-3C89-E05B-09AB577924DE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DA93F44-3468-A2DB-85C0-DE135065BB22}"/>
                </a:ext>
              </a:extLst>
            </p:cNvPr>
            <p:cNvSpPr txBox="1"/>
            <p:nvPr/>
          </p:nvSpPr>
          <p:spPr>
            <a:xfrm>
              <a:off x="5373296" y="1417382"/>
              <a:ext cx="806574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Istio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5585997-816E-0C80-652C-48A67915BC1F}"/>
              </a:ext>
            </a:extLst>
          </p:cNvPr>
          <p:cNvGrpSpPr/>
          <p:nvPr/>
        </p:nvGrpSpPr>
        <p:grpSpPr>
          <a:xfrm>
            <a:off x="10793396" y="1028734"/>
            <a:ext cx="1080120" cy="432048"/>
            <a:chOff x="5231905" y="1327571"/>
            <a:chExt cx="1080120" cy="432048"/>
          </a:xfrm>
          <a:solidFill>
            <a:schemeClr val="bg1">
              <a:lumMod val="50000"/>
            </a:schemeClr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F74FB9F-C8C3-DD6B-4256-A907508EE1C0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A1E9B0F-1354-C35A-9BE6-D76C378A279E}"/>
                </a:ext>
              </a:extLst>
            </p:cNvPr>
            <p:cNvSpPr txBox="1"/>
            <p:nvPr/>
          </p:nvSpPr>
          <p:spPr>
            <a:xfrm>
              <a:off x="5368678" y="1358146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Kafka Connector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4FEF5E-43C8-79B3-6B3C-E96DA18695F6}"/>
              </a:ext>
            </a:extLst>
          </p:cNvPr>
          <p:cNvGrpSpPr/>
          <p:nvPr/>
        </p:nvGrpSpPr>
        <p:grpSpPr>
          <a:xfrm>
            <a:off x="9547843" y="2255246"/>
            <a:ext cx="1080120" cy="432048"/>
            <a:chOff x="5231905" y="1327571"/>
            <a:chExt cx="1080120" cy="432048"/>
          </a:xfrm>
          <a:solidFill>
            <a:schemeClr val="accent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171D9-8F43-1F8F-F601-FDC09B80C1A3}"/>
                </a:ext>
              </a:extLst>
            </p:cNvPr>
            <p:cNvSpPr/>
            <p:nvPr/>
          </p:nvSpPr>
          <p:spPr>
            <a:xfrm>
              <a:off x="5231905" y="1327571"/>
              <a:ext cx="1080120" cy="43204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2335A4-7589-9979-2FF2-54973471E0DD}"/>
                </a:ext>
              </a:extLst>
            </p:cNvPr>
            <p:cNvSpPr txBox="1"/>
            <p:nvPr/>
          </p:nvSpPr>
          <p:spPr>
            <a:xfrm>
              <a:off x="5359090" y="1375336"/>
              <a:ext cx="80657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dirty="0">
                  <a:solidFill>
                    <a:schemeClr val="bg1"/>
                  </a:solidFill>
                </a:rPr>
                <a:t>Enable Ingress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4847FCA-462A-D6F0-04A2-B43E6FE7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22" y="2406332"/>
            <a:ext cx="286772" cy="27243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D54410B-DC9F-30A4-55B3-DEFACB13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85" y="2404812"/>
            <a:ext cx="286772" cy="27243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885CD6C-B8B9-540F-6EF0-B109215C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530" y="2344382"/>
            <a:ext cx="286772" cy="27243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DA8BA8C-0CF8-8BC8-F607-B1C77A71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084" y="2327174"/>
            <a:ext cx="286772" cy="272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DAA07-9060-52C8-C71B-488050F1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75" y="3072956"/>
            <a:ext cx="286772" cy="272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8F66A3-7353-7D50-C9AD-85B87455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37" y="3024931"/>
            <a:ext cx="286772" cy="27243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235825BB-9B01-E563-C65D-17255BAE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93" y="1841237"/>
            <a:ext cx="286772" cy="27243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0CA5C8F4-BFDE-B2EA-058C-480D6EDD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66" y="1818977"/>
            <a:ext cx="286772" cy="272434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BB4EEF5-83B9-34D9-DB15-AA656B27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49" y="3101589"/>
            <a:ext cx="286772" cy="272434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6B8A355-CD6C-C4B1-35C8-BEF18AC2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159" y="3063262"/>
            <a:ext cx="286772" cy="27243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8ECC4992-11FD-D6C3-634D-3A5BD521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12" y="3083626"/>
            <a:ext cx="286772" cy="272434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70AEEB95-5169-B007-00A7-B6AD137C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27" y="3112907"/>
            <a:ext cx="286772" cy="27243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06BDD42-E43A-8074-90E0-A5BD7E27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27" y="3681310"/>
            <a:ext cx="286772" cy="272434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E0EF17F3-947F-6CDD-9EDA-40F63B2F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084" y="3676313"/>
            <a:ext cx="286772" cy="272434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6D1D454C-E0F2-6439-D01E-DA464678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12" y="4295433"/>
            <a:ext cx="286772" cy="2724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C3732B3-5653-EBFB-E61B-5F201083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998" y="4303372"/>
            <a:ext cx="286772" cy="272434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7B8081D8-2924-6AC4-4F87-F90F1DF9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43" y="4910782"/>
            <a:ext cx="286772" cy="272434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9C7F530A-8FC2-832C-83D1-01A12080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043" y="4882568"/>
            <a:ext cx="286772" cy="27243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B3097E5-513E-22CB-2FBE-AA94F166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88" y="5500975"/>
            <a:ext cx="286772" cy="272434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B8D002DB-2AB7-974C-8E84-EBE8C767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87" y="5494236"/>
            <a:ext cx="286772" cy="272434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B013F035-276D-E854-65B9-E8EE3956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338" y="6177041"/>
            <a:ext cx="286772" cy="272434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92E27BCA-B726-BBBE-8983-832AD9A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043" y="6139970"/>
            <a:ext cx="286772" cy="272434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D39B3D24-A1E8-A399-961F-BF7F6A31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829" y="3740132"/>
            <a:ext cx="286772" cy="27243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11938891-5ACA-0478-F73B-29365A20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037" y="3752551"/>
            <a:ext cx="286772" cy="272434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F860E4B5-241E-14C1-F619-51A93809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05" y="3068387"/>
            <a:ext cx="286772" cy="272434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2CBC2AF2-B6E9-0198-617D-A0E442C7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485" y="1199806"/>
            <a:ext cx="286772" cy="2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5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001031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4900" y="1644650"/>
            <a:ext cx="8547100" cy="35671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 THE</a:t>
            </a:r>
            <a:b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FUTURE</a:t>
            </a:r>
            <a:b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YOU WANT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</p:spTree>
    <p:extLst>
      <p:ext uri="{BB962C8B-B14F-4D97-AF65-F5344CB8AC3E}">
        <p14:creationId xmlns:p14="http://schemas.microsoft.com/office/powerpoint/2010/main" val="141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1A4-47E3-45E5-A825-0E483FD0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B00ED-8843-4A11-8FCC-1D428729B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Pipeline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Reference Architecture – CI/CD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Diff. Teams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General Tasks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group of individuals brainstorming and working together on cutting-edge cloud AI and ML projects. Large image">
            <a:extLst>
              <a:ext uri="{FF2B5EF4-FFF2-40B4-BE49-F238E27FC236}">
                <a16:creationId xmlns:a16="http://schemas.microsoft.com/office/drawing/2014/main" id="{EAFB955E-8653-A7C1-CF10-72FE019B9F8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" b="14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B9D42-BFE5-3DD7-6C6E-3D45D26C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Basic CICD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FC180-C177-3DEE-1848-8755049567E8}"/>
              </a:ext>
            </a:extLst>
          </p:cNvPr>
          <p:cNvSpPr/>
          <p:nvPr/>
        </p:nvSpPr>
        <p:spPr>
          <a:xfrm>
            <a:off x="2423592" y="3104966"/>
            <a:ext cx="1728192" cy="648072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>
              <a:highlight>
                <a:srgbClr val="0070AD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B0D45-1EF8-F178-14E2-AFA43579509F}"/>
              </a:ext>
            </a:extLst>
          </p:cNvPr>
          <p:cNvSpPr txBox="1"/>
          <p:nvPr/>
        </p:nvSpPr>
        <p:spPr>
          <a:xfrm>
            <a:off x="2760107" y="3290501"/>
            <a:ext cx="1055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Create Repo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4AAF6-E7CF-CA34-07E1-CC62F35EA4D4}"/>
              </a:ext>
            </a:extLst>
          </p:cNvPr>
          <p:cNvSpPr/>
          <p:nvPr/>
        </p:nvSpPr>
        <p:spPr>
          <a:xfrm>
            <a:off x="5375920" y="3104964"/>
            <a:ext cx="1728192" cy="648072"/>
          </a:xfrm>
          <a:prstGeom prst="rect">
            <a:avLst/>
          </a:prstGeom>
          <a:solidFill>
            <a:srgbClr val="FF8E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2F177-CC5F-7F04-F1EF-1153E2DA6B47}"/>
              </a:ext>
            </a:extLst>
          </p:cNvPr>
          <p:cNvSpPr txBox="1"/>
          <p:nvPr/>
        </p:nvSpPr>
        <p:spPr>
          <a:xfrm>
            <a:off x="5531710" y="3198167"/>
            <a:ext cx="14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Apply Github Actions Workflow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E34E95-EC07-F5CD-5A98-48AB79B3642B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4151784" y="3429000"/>
            <a:ext cx="122413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E87208-0964-AAFC-2B92-47873CC5C5A8}"/>
              </a:ext>
            </a:extLst>
          </p:cNvPr>
          <p:cNvSpPr/>
          <p:nvPr/>
        </p:nvSpPr>
        <p:spPr>
          <a:xfrm>
            <a:off x="8328248" y="3104964"/>
            <a:ext cx="1728192" cy="648072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84C04-D327-68ED-4E24-368FED65A3F4}"/>
              </a:ext>
            </a:extLst>
          </p:cNvPr>
          <p:cNvSpPr txBox="1"/>
          <p:nvPr/>
        </p:nvSpPr>
        <p:spPr>
          <a:xfrm>
            <a:off x="8484038" y="3290501"/>
            <a:ext cx="141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bg1"/>
                </a:solidFill>
              </a:rPr>
              <a:t>Deploy to Cloud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48EDC0-2AD9-67C8-3AEC-C92C55EC5A6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7104112" y="342900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5B1F544-BB06-D9BB-A816-31AD9C76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7" y="3104964"/>
            <a:ext cx="648068" cy="6480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01602F-6828-ADDD-0322-46F4ED07EBC9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1454365" y="3428998"/>
            <a:ext cx="969227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507543E-0785-8944-E147-EFD00FABCF09}"/>
              </a:ext>
            </a:extLst>
          </p:cNvPr>
          <p:cNvSpPr/>
          <p:nvPr/>
        </p:nvSpPr>
        <p:spPr>
          <a:xfrm>
            <a:off x="3071663" y="1987153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6E9B09-8A61-54B4-469F-D1EBB2A0E8B2}"/>
              </a:ext>
            </a:extLst>
          </p:cNvPr>
          <p:cNvSpPr/>
          <p:nvPr/>
        </p:nvSpPr>
        <p:spPr>
          <a:xfrm>
            <a:off x="6023991" y="1987153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4133F4-B681-F278-120C-68AB911241F1}"/>
              </a:ext>
            </a:extLst>
          </p:cNvPr>
          <p:cNvSpPr/>
          <p:nvPr/>
        </p:nvSpPr>
        <p:spPr>
          <a:xfrm>
            <a:off x="8976319" y="1987153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E69DCA0-4615-0145-09C2-835743A4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01" y="4438803"/>
            <a:ext cx="1382609" cy="77771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F6CA19-6EA8-2369-0116-4824C98B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56" y="4389483"/>
            <a:ext cx="777718" cy="77771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3E0FA7F-86C3-3AA2-F885-CAB45B371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230" y="4383670"/>
            <a:ext cx="1433419" cy="71671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7D90260-59E7-06BC-3CF6-C6C7C7EB32B0}"/>
              </a:ext>
            </a:extLst>
          </p:cNvPr>
          <p:cNvSpPr/>
          <p:nvPr/>
        </p:nvSpPr>
        <p:spPr>
          <a:xfrm>
            <a:off x="2423591" y="5983931"/>
            <a:ext cx="3816424" cy="252028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AF5D66-AE68-6D07-8E6E-567999B76273}"/>
              </a:ext>
            </a:extLst>
          </p:cNvPr>
          <p:cNvSpPr/>
          <p:nvPr/>
        </p:nvSpPr>
        <p:spPr>
          <a:xfrm>
            <a:off x="6240016" y="5982716"/>
            <a:ext cx="3816424" cy="252028"/>
          </a:xfrm>
          <a:prstGeom prst="rect">
            <a:avLst/>
          </a:prstGeom>
          <a:solidFill>
            <a:srgbClr val="EDC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C05FC8-0FD4-6264-A885-7B3EDD026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62" y="5626130"/>
            <a:ext cx="2095500" cy="965200"/>
          </a:xfrm>
          <a:prstGeom prst="rect">
            <a:avLst/>
          </a:prstGeom>
        </p:spPr>
      </p:pic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B62B2FF0-4B4F-59ED-41EA-E2F2290B2D80}"/>
              </a:ext>
            </a:extLst>
          </p:cNvPr>
          <p:cNvSpPr/>
          <p:nvPr/>
        </p:nvSpPr>
        <p:spPr>
          <a:xfrm rot="2476171">
            <a:off x="2286017" y="5947371"/>
            <a:ext cx="275149" cy="321009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319F3310-913F-F136-72E7-92638E42D59D}"/>
              </a:ext>
            </a:extLst>
          </p:cNvPr>
          <p:cNvSpPr/>
          <p:nvPr/>
        </p:nvSpPr>
        <p:spPr>
          <a:xfrm rot="2476171" flipH="1" flipV="1">
            <a:off x="9897710" y="5922689"/>
            <a:ext cx="317461" cy="370373"/>
          </a:xfrm>
          <a:prstGeom prst="rtTriangle">
            <a:avLst/>
          </a:prstGeom>
          <a:solidFill>
            <a:srgbClr val="EDC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 err="1"/>
          </a:p>
        </p:txBody>
      </p:sp>
      <p:sp>
        <p:nvSpPr>
          <p:cNvPr id="71" name="AutoShape 2" descr="Sonarqube Vector SVG Icon (2) - SVG Repo">
            <a:extLst>
              <a:ext uri="{FF2B5EF4-FFF2-40B4-BE49-F238E27FC236}">
                <a16:creationId xmlns:a16="http://schemas.microsoft.com/office/drawing/2014/main" id="{BC691ADB-6DD8-5894-E4DC-79464E283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6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0" grpId="0" animBg="1"/>
      <p:bldP spid="21" grpId="0"/>
      <p:bldP spid="29" grpId="0" animBg="1"/>
      <p:bldP spid="31" grpId="0"/>
      <p:bldP spid="55" grpId="0" animBg="1"/>
      <p:bldP spid="56" grpId="0" animBg="1"/>
      <p:bldP spid="57" grpId="0" animBg="1"/>
      <p:bldP spid="65" grpId="0" animBg="1"/>
      <p:bldP spid="66" grpId="0" animBg="1"/>
      <p:bldP spid="69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8BB6D5-3F9A-EBD6-722F-60CF49B9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 - Generic Solution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F3BAA-1C1D-63C4-BBD8-3168BD11E1BC}"/>
              </a:ext>
            </a:extLst>
          </p:cNvPr>
          <p:cNvSpPr txBox="1"/>
          <p:nvPr/>
        </p:nvSpPr>
        <p:spPr>
          <a:xfrm>
            <a:off x="1559496" y="1844824"/>
            <a:ext cx="7488832" cy="375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The project can be developed in any language (e.g., Python, Node.js).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lphaLcParenR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Java Version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+mj-lt"/>
              <a:buAutoNum type="romanL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Version: The build should support any Java version (e.g., Java 17, 21, 22, etc.).</a:t>
            </a:r>
          </a:p>
          <a:p>
            <a:pPr marL="1200150" lvl="2" indent="-285750">
              <a:lnSpc>
                <a:spcPct val="150000"/>
              </a:lnSpc>
              <a:buFont typeface="+mj-lt"/>
              <a:buAutoNum type="romanL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Build Method: The build should support any build method (e.g., Maven, Gradle, etc.).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Branching Strategy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Any branching strategy can be used.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The pipeline should support any number of stages (e.g., Development, Pre-Production, Production, Hot-Fixes, etc.).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Repository Structure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 Any repository structure should be supported, including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A single repository containing all services.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A 12factor methodology implementation.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CI/CD Reusability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Existing GitHub Actions or workflows can be reused or partially reused.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Existing GitLab runners can be reused or not, as needed.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Versioning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Image versions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722DE-72B4-DBF2-AF71-5626DDE4E4B5}"/>
              </a:ext>
            </a:extLst>
          </p:cNvPr>
          <p:cNvSpPr txBox="1"/>
          <p:nvPr/>
        </p:nvSpPr>
        <p:spPr>
          <a:xfrm>
            <a:off x="1415480" y="1323979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LargeCorp</a:t>
            </a:r>
            <a:r>
              <a:rPr lang="en-GB" dirty="0"/>
              <a:t> - Dennis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21530-320C-5AE0-781E-AB5332EF48DC}"/>
              </a:ext>
            </a:extLst>
          </p:cNvPr>
          <p:cNvSpPr txBox="1"/>
          <p:nvPr/>
        </p:nvSpPr>
        <p:spPr>
          <a:xfrm>
            <a:off x="4223792" y="1323979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MidCorp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111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89680AA0-79F8-B507-AF4C-7A6BAC099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969" y="4080676"/>
            <a:ext cx="10560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 Repo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28C6AB7-4CCF-AFF4-E67A-4676456A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231" y="4131898"/>
            <a:ext cx="7841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Custom Runner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78DAE399-D62B-E81E-32C8-2B5D96B8A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648" y="1123912"/>
            <a:ext cx="10403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 pitchFamily="2" charset="0"/>
              </a:rPr>
              <a:t>Open Container Initiative (OCI)</a:t>
            </a:r>
            <a:endParaRPr lang="en-DE" sz="800" dirty="0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41EE3C38-2283-3E14-4A30-5B9516040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371" y="2660545"/>
            <a:ext cx="7968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17" name="Graphic 38">
            <a:extLst>
              <a:ext uri="{FF2B5EF4-FFF2-40B4-BE49-F238E27FC236}">
                <a16:creationId xmlns:a16="http://schemas.microsoft.com/office/drawing/2014/main" id="{042032D1-BB13-8791-A84E-049E7978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034" y="252177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55DA99-C394-F426-DFCA-F285B26CA28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167953" y="3905721"/>
            <a:ext cx="1549552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EDF4B-A98F-3D25-7B45-7FC45D452E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68958" y="3905721"/>
            <a:ext cx="1084554" cy="10706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1C33A-BD2A-16F6-D52B-5936E086ED27}"/>
              </a:ext>
            </a:extLst>
          </p:cNvPr>
          <p:cNvSpPr/>
          <p:nvPr/>
        </p:nvSpPr>
        <p:spPr>
          <a:xfrm>
            <a:off x="1094125" y="3549360"/>
            <a:ext cx="1019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1. Commit Code</a:t>
            </a:r>
            <a:b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With a </a:t>
            </a:r>
            <a:r>
              <a:rPr lang="en-US" altLang="en-US" sz="800" b="1" dirty="0" err="1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Dockerfile</a:t>
            </a:r>
            <a:endParaRPr lang="de-DE" sz="800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5E9D75-AC7A-CBC0-748E-A68B99177B7C}"/>
              </a:ext>
            </a:extLst>
          </p:cNvPr>
          <p:cNvSpPr/>
          <p:nvPr/>
        </p:nvSpPr>
        <p:spPr>
          <a:xfrm>
            <a:off x="4009962" y="4134004"/>
            <a:ext cx="17972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2. GitHub Action Trigger Pipeline</a:t>
            </a:r>
            <a:endParaRPr lang="de-DE" sz="800" b="1" dirty="0">
              <a:solidFill>
                <a:srgbClr val="7030A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5E518F-13C1-9DE4-1A40-18B6F489D3CC}"/>
              </a:ext>
            </a:extLst>
          </p:cNvPr>
          <p:cNvSpPr/>
          <p:nvPr/>
        </p:nvSpPr>
        <p:spPr>
          <a:xfrm>
            <a:off x="9396574" y="4210762"/>
            <a:ext cx="1597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6. Update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Kuberntes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Manifest by updating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application</a:t>
            </a:r>
            <a:endParaRPr lang="de-DE" sz="800" b="1" dirty="0">
              <a:solidFill>
                <a:srgbClr val="7030A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E018C7-FF89-323A-3985-CAEB88B8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05" y="3711257"/>
            <a:ext cx="651453" cy="388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B528C2A-4792-B81C-33A0-6ECA899C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85" y="3715084"/>
            <a:ext cx="442057" cy="38127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6D86B36-368D-A6D3-D911-24B3617A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701" y="3677232"/>
            <a:ext cx="419100" cy="4699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F6F5215-6DCB-D052-AE16-B4B228273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360"/>
          <a:stretch/>
        </p:blipFill>
        <p:spPr>
          <a:xfrm>
            <a:off x="6784396" y="2562956"/>
            <a:ext cx="604260" cy="39618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7FC90B5-6A17-0EB7-A730-898BB7FAFAA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4859912" y="3905721"/>
            <a:ext cx="3135473" cy="10706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2AC478-05E0-9EDB-F7FC-8E1466A35257}"/>
              </a:ext>
            </a:extLst>
          </p:cNvPr>
          <p:cNvGrpSpPr/>
          <p:nvPr/>
        </p:nvGrpSpPr>
        <p:grpSpPr>
          <a:xfrm>
            <a:off x="6215146" y="1899643"/>
            <a:ext cx="1187587" cy="760902"/>
            <a:chOff x="6294569" y="1659910"/>
            <a:chExt cx="1187587" cy="7609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18D0E5-B5C4-CD9E-04BF-1F84953F1FA9}"/>
                </a:ext>
              </a:extLst>
            </p:cNvPr>
            <p:cNvSpPr/>
            <p:nvPr/>
          </p:nvSpPr>
          <p:spPr>
            <a:xfrm>
              <a:off x="6294569" y="1659910"/>
              <a:ext cx="10246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3. Build Project</a:t>
              </a:r>
              <a:b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en-US" sz="800" b="1" dirty="0" err="1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eg.</a:t>
              </a:r>
              <a:r>
                <a:rPr lang="en-US" altLang="en-US" sz="800" b="1" dirty="0">
                  <a:solidFill>
                    <a:srgbClr val="178C3D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Maven build)</a:t>
              </a:r>
              <a:endParaRPr lang="de-DE" sz="800" b="1" dirty="0">
                <a:solidFill>
                  <a:srgbClr val="178C3D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246893-FD94-D1EB-E06C-4878F5E15ECA}"/>
                </a:ext>
              </a:extLst>
            </p:cNvPr>
            <p:cNvSpPr/>
            <p:nvPr/>
          </p:nvSpPr>
          <p:spPr>
            <a:xfrm>
              <a:off x="6304028" y="2082258"/>
              <a:ext cx="11781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800" b="1" dirty="0">
                  <a:solidFill>
                    <a:srgbClr val="7030A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4. Create and Push Docker Image</a:t>
              </a:r>
              <a:endParaRPr lang="de-DE" sz="8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3E16595-B04E-087E-8E1D-0499A8D310FF}"/>
              </a:ext>
            </a:extLst>
          </p:cNvPr>
          <p:cNvSpPr/>
          <p:nvPr/>
        </p:nvSpPr>
        <p:spPr>
          <a:xfrm>
            <a:off x="6216387" y="3112552"/>
            <a:ext cx="9879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5. and Push </a:t>
            </a:r>
            <a:r>
              <a:rPr lang="en-US" altLang="en-US" sz="800" b="1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BuildHelm</a:t>
            </a:r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Chart</a:t>
            </a:r>
            <a:endParaRPr lang="de-DE" sz="800" b="1" dirty="0">
              <a:solidFill>
                <a:srgbClr val="7030A0"/>
              </a:solidFill>
            </a:endParaRP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2F09FC4D-FDD1-83A6-AC79-447F02FC4DDB}"/>
              </a:ext>
            </a:extLst>
          </p:cNvPr>
          <p:cNvCxnSpPr>
            <a:cxnSpLocks/>
            <a:stCxn id="50" idx="3"/>
            <a:endCxn id="79" idx="1"/>
          </p:cNvCxnSpPr>
          <p:nvPr/>
        </p:nvCxnSpPr>
        <p:spPr>
          <a:xfrm>
            <a:off x="8437442" y="3905721"/>
            <a:ext cx="1392259" cy="646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CF0E54E-D512-4FEF-A967-7EF5A25A9EA2}"/>
              </a:ext>
            </a:extLst>
          </p:cNvPr>
          <p:cNvCxnSpPr>
            <a:stCxn id="17" idx="1"/>
            <a:endCxn id="81" idx="3"/>
          </p:cNvCxnSpPr>
          <p:nvPr/>
        </p:nvCxnSpPr>
        <p:spPr>
          <a:xfrm flipH="1">
            <a:off x="7388656" y="2750377"/>
            <a:ext cx="2429378" cy="1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62C26EB0-323F-6B34-C36F-14D67E91D1BA}"/>
              </a:ext>
            </a:extLst>
          </p:cNvPr>
          <p:cNvCxnSpPr>
            <a:cxnSpLocks/>
            <a:stCxn id="79" idx="0"/>
            <a:endCxn id="17" idx="2"/>
          </p:cNvCxnSpPr>
          <p:nvPr/>
        </p:nvCxnSpPr>
        <p:spPr>
          <a:xfrm rot="5400000" flipH="1" flipV="1">
            <a:off x="9693815" y="3324414"/>
            <a:ext cx="698255" cy="738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D45CF8F-B388-96E3-CFFC-5E219967DB3E}"/>
              </a:ext>
            </a:extLst>
          </p:cNvPr>
          <p:cNvSpPr/>
          <p:nvPr/>
        </p:nvSpPr>
        <p:spPr>
          <a:xfrm>
            <a:off x="8114666" y="2413186"/>
            <a:ext cx="1703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b="1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7. Get and Deploy latest image to the cluster</a:t>
            </a:r>
            <a:endParaRPr lang="de-DE" sz="800" b="1" dirty="0">
              <a:solidFill>
                <a:srgbClr val="7030A0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FD120CC-6A28-4AA3-371B-D3C5F7365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66" y="3465385"/>
            <a:ext cx="520810" cy="52081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FC7DAF35-DA6F-50FB-05B2-77401A11F524}"/>
              </a:ext>
            </a:extLst>
          </p:cNvPr>
          <p:cNvSpPr/>
          <p:nvPr/>
        </p:nvSpPr>
        <p:spPr>
          <a:xfrm>
            <a:off x="6215146" y="1548516"/>
            <a:ext cx="1444643" cy="4418852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Registry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0C444E82-5EBC-C2B5-2E5A-9916835D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6133" y="3796486"/>
            <a:ext cx="7439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endParaRPr lang="en-US" altLang="en-US" sz="8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05DA2F4-2DBF-B00B-6F06-AD477233869A}"/>
              </a:ext>
            </a:extLst>
          </p:cNvPr>
          <p:cNvCxnSpPr>
            <a:cxnSpLocks/>
            <a:stCxn id="50" idx="0"/>
            <a:endCxn id="81" idx="2"/>
          </p:cNvCxnSpPr>
          <p:nvPr/>
        </p:nvCxnSpPr>
        <p:spPr>
          <a:xfrm rot="16200000" flipV="1">
            <a:off x="7273500" y="2772170"/>
            <a:ext cx="755941" cy="11298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868BB6D5-3F9A-EBD6-722F-60CF49B9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9"/>
            <a:ext cx="10947772" cy="384736"/>
          </a:xfrm>
        </p:spPr>
        <p:txBody>
          <a:bodyPr/>
          <a:lstStyle/>
          <a:p>
            <a:r>
              <a:rPr lang="en-GB" dirty="0"/>
              <a:t>Reference DevOps Architecture – CI/CD</a:t>
            </a:r>
            <a:endParaRPr lang="en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CB088C-1652-0713-A9B5-9215D6DF2ABD}"/>
              </a:ext>
            </a:extLst>
          </p:cNvPr>
          <p:cNvGrpSpPr/>
          <p:nvPr/>
        </p:nvGrpSpPr>
        <p:grpSpPr>
          <a:xfrm>
            <a:off x="2057281" y="1556792"/>
            <a:ext cx="4038719" cy="4418852"/>
            <a:chOff x="2057281" y="1556792"/>
            <a:chExt cx="4038719" cy="44188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5C9E54-C1C9-6A96-A375-85166011181D}"/>
                </a:ext>
              </a:extLst>
            </p:cNvPr>
            <p:cNvGrpSpPr/>
            <p:nvPr/>
          </p:nvGrpSpPr>
          <p:grpSpPr>
            <a:xfrm>
              <a:off x="2118830" y="1556792"/>
              <a:ext cx="3977170" cy="4418852"/>
              <a:chOff x="2190838" y="838661"/>
              <a:chExt cx="3977170" cy="44188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F4CA89-C7B8-B52A-94C0-A433A85DE958}"/>
                  </a:ext>
                </a:extLst>
              </p:cNvPr>
              <p:cNvSpPr/>
              <p:nvPr/>
            </p:nvSpPr>
            <p:spPr>
              <a:xfrm>
                <a:off x="5389325" y="4938610"/>
                <a:ext cx="3225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rgbClr val="9DB0D7"/>
                    </a:solidFill>
                  </a:rPr>
                  <a:t>CI</a:t>
                </a:r>
                <a:endParaRPr lang="de-DE" sz="1200" dirty="0">
                  <a:solidFill>
                    <a:srgbClr val="9DB0D7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815392-9011-3820-4893-C2CC897B5D70}"/>
                  </a:ext>
                </a:extLst>
              </p:cNvPr>
              <p:cNvSpPr/>
              <p:nvPr/>
            </p:nvSpPr>
            <p:spPr>
              <a:xfrm>
                <a:off x="2190838" y="838661"/>
                <a:ext cx="3977170" cy="4418852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8CE372-9380-09C8-BA09-49270698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7281" y="1590433"/>
              <a:ext cx="549706" cy="30921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29371A8-F957-0B2C-6BF2-2863CA7E8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464" y="3658042"/>
            <a:ext cx="500031" cy="50003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52C8F03-9396-1B3C-29EC-2B3EB376CD1A}"/>
              </a:ext>
            </a:extLst>
          </p:cNvPr>
          <p:cNvGrpSpPr/>
          <p:nvPr/>
        </p:nvGrpSpPr>
        <p:grpSpPr>
          <a:xfrm>
            <a:off x="7799367" y="1556792"/>
            <a:ext cx="3987441" cy="4418851"/>
            <a:chOff x="7799367" y="1556792"/>
            <a:chExt cx="3987441" cy="4418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510746-1B32-88B1-6398-C3F9DEFA28B3}"/>
                </a:ext>
              </a:extLst>
            </p:cNvPr>
            <p:cNvGrpSpPr/>
            <p:nvPr/>
          </p:nvGrpSpPr>
          <p:grpSpPr>
            <a:xfrm>
              <a:off x="7799367" y="1556792"/>
              <a:ext cx="3987441" cy="4418851"/>
              <a:chOff x="7883371" y="838660"/>
              <a:chExt cx="3987441" cy="441885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C19A08-118D-6091-32F3-C211E35D4635}"/>
                  </a:ext>
                </a:extLst>
              </p:cNvPr>
              <p:cNvSpPr/>
              <p:nvPr/>
            </p:nvSpPr>
            <p:spPr>
              <a:xfrm>
                <a:off x="7883371" y="838660"/>
                <a:ext cx="3987441" cy="4418851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Kubernetes Cluster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4023625-7CD5-C574-D3F7-6C6601380E9B}"/>
                  </a:ext>
                </a:extLst>
              </p:cNvPr>
              <p:cNvSpPr/>
              <p:nvPr/>
            </p:nvSpPr>
            <p:spPr>
              <a:xfrm>
                <a:off x="9728003" y="4938610"/>
                <a:ext cx="3898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rgbClr val="9DB0D7"/>
                    </a:solidFill>
                  </a:rPr>
                  <a:t>CD</a:t>
                </a:r>
                <a:endParaRPr lang="de-DE" sz="1200" dirty="0">
                  <a:solidFill>
                    <a:srgbClr val="9DB0D7"/>
                  </a:solidFill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69AB8C-435C-0DF1-CFCF-890DD7E74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492" r="35525" b="29348"/>
            <a:stretch/>
          </p:blipFill>
          <p:spPr>
            <a:xfrm>
              <a:off x="7819231" y="1592715"/>
              <a:ext cx="487123" cy="5063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F28FD8-259F-FC59-CB3D-E3206078E2E3}"/>
              </a:ext>
            </a:extLst>
          </p:cNvPr>
          <p:cNvSpPr txBox="1"/>
          <p:nvPr/>
        </p:nvSpPr>
        <p:spPr>
          <a:xfrm>
            <a:off x="8018976" y="4528414"/>
            <a:ext cx="1000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SonarQube</a:t>
            </a:r>
            <a:b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</a:br>
            <a:r>
              <a:rPr lang="en-GB" sz="1200" b="0" i="0" dirty="0">
                <a:solidFill>
                  <a:srgbClr val="505F7D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Dora</a:t>
            </a:r>
          </a:p>
          <a:p>
            <a:r>
              <a:rPr lang="en-GB" sz="1200" dirty="0" err="1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DynaTrace</a:t>
            </a:r>
            <a:br>
              <a:rPr lang="en-GB" sz="1200" dirty="0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</a:br>
            <a:r>
              <a:rPr lang="en-GB" sz="1200" dirty="0" err="1">
                <a:solidFill>
                  <a:srgbClr val="505F7D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ImageScan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6265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  <p:bldP spid="16" grpId="0"/>
      <p:bldP spid="25" grpId="0"/>
      <p:bldP spid="26" grpId="0"/>
      <p:bldP spid="30" grpId="0"/>
      <p:bldP spid="96" grpId="0"/>
      <p:bldP spid="131" grpId="0"/>
      <p:bldP spid="135" grpId="0" animBg="1"/>
      <p:bldP spid="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8BB6D5-3F9A-EBD6-722F-60CF49B9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9"/>
            <a:ext cx="10947772" cy="384736"/>
          </a:xfrm>
        </p:spPr>
        <p:txBody>
          <a:bodyPr/>
          <a:lstStyle/>
          <a:p>
            <a:r>
              <a:rPr lang="en-GB" dirty="0"/>
              <a:t>Reference DevOps Architecture – CI/CD</a:t>
            </a:r>
            <a:endParaRPr lang="en-D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B0542E-C17C-E512-5683-4FE4EE76E5E3}"/>
              </a:ext>
            </a:extLst>
          </p:cNvPr>
          <p:cNvSpPr/>
          <p:nvPr/>
        </p:nvSpPr>
        <p:spPr>
          <a:xfrm>
            <a:off x="3575720" y="1124744"/>
            <a:ext cx="3672408" cy="2448272"/>
          </a:xfrm>
          <a:prstGeom prst="roundRect">
            <a:avLst/>
          </a:prstGeom>
          <a:solidFill>
            <a:schemeClr val="accent2"/>
          </a:solidFill>
          <a:ln>
            <a:solidFill>
              <a:srgbClr val="806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BFE78-034D-580D-BEAE-FE843671A128}"/>
              </a:ext>
            </a:extLst>
          </p:cNvPr>
          <p:cNvSpPr/>
          <p:nvPr/>
        </p:nvSpPr>
        <p:spPr>
          <a:xfrm>
            <a:off x="3863752" y="1556792"/>
            <a:ext cx="1440160" cy="792088"/>
          </a:xfrm>
          <a:prstGeom prst="roundRect">
            <a:avLst/>
          </a:prstGeom>
          <a:solidFill>
            <a:srgbClr val="FFB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404B36-9FAD-C436-00C7-EA96299DC1F8}"/>
              </a:ext>
            </a:extLst>
          </p:cNvPr>
          <p:cNvSpPr/>
          <p:nvPr/>
        </p:nvSpPr>
        <p:spPr>
          <a:xfrm>
            <a:off x="5555940" y="1556792"/>
            <a:ext cx="1440160" cy="792088"/>
          </a:xfrm>
          <a:prstGeom prst="roundRect">
            <a:avLst/>
          </a:prstGeom>
          <a:solidFill>
            <a:srgbClr val="FFB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9314010-A9D5-2BAE-0F6B-9DF5E4510354}"/>
              </a:ext>
            </a:extLst>
          </p:cNvPr>
          <p:cNvSpPr/>
          <p:nvPr/>
        </p:nvSpPr>
        <p:spPr>
          <a:xfrm>
            <a:off x="4331804" y="2672916"/>
            <a:ext cx="504056" cy="576064"/>
          </a:xfrm>
          <a:prstGeom prst="can">
            <a:avLst/>
          </a:prstGeom>
          <a:solidFill>
            <a:srgbClr val="145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Volume</a:t>
            </a:r>
            <a:endParaRPr lang="de-DE" sz="80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622235-C440-AF50-CE1C-907FB500A6C3}"/>
              </a:ext>
            </a:extLst>
          </p:cNvPr>
          <p:cNvSpPr/>
          <p:nvPr/>
        </p:nvSpPr>
        <p:spPr>
          <a:xfrm>
            <a:off x="4234644" y="1988840"/>
            <a:ext cx="698376" cy="2880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Volume mount</a:t>
            </a:r>
            <a:endParaRPr lang="de-DE" sz="800" dirty="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26C0-41B2-F433-F13C-21684BD48410}"/>
              </a:ext>
            </a:extLst>
          </p:cNvPr>
          <p:cNvSpPr txBox="1"/>
          <p:nvPr/>
        </p:nvSpPr>
        <p:spPr>
          <a:xfrm>
            <a:off x="4105948" y="1578278"/>
            <a:ext cx="955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GitHub Runner Container</a:t>
            </a:r>
            <a:endParaRPr lang="de-DE" sz="800" b="1" dirty="0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1E5368-683E-51B8-01FD-067A54ECD331}"/>
              </a:ext>
            </a:extLst>
          </p:cNvPr>
          <p:cNvSpPr txBox="1"/>
          <p:nvPr/>
        </p:nvSpPr>
        <p:spPr>
          <a:xfrm>
            <a:off x="5798136" y="1554690"/>
            <a:ext cx="9557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 err="1">
                <a:solidFill>
                  <a:schemeClr val="bg1"/>
                </a:solidFill>
              </a:rPr>
              <a:t>DinD</a:t>
            </a:r>
            <a:r>
              <a:rPr lang="en-US" sz="800" b="1" dirty="0">
                <a:solidFill>
                  <a:schemeClr val="bg1"/>
                </a:solidFill>
              </a:rPr>
              <a:t> Container</a:t>
            </a:r>
            <a:endParaRPr lang="de-DE" sz="800" b="1" dirty="0" err="1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CE75CB-FA7B-3AE4-AB66-0AAE99638759}"/>
              </a:ext>
            </a:extLst>
          </p:cNvPr>
          <p:cNvCxnSpPr>
            <a:endCxn id="7" idx="1"/>
          </p:cNvCxnSpPr>
          <p:nvPr/>
        </p:nvCxnSpPr>
        <p:spPr>
          <a:xfrm>
            <a:off x="5303912" y="1952836"/>
            <a:ext cx="25202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356363-0A5D-42D4-0E6D-394232A6701B}"/>
              </a:ext>
            </a:extLst>
          </p:cNvPr>
          <p:cNvGrpSpPr/>
          <p:nvPr/>
        </p:nvGrpSpPr>
        <p:grpSpPr>
          <a:xfrm>
            <a:off x="4136634" y="3849247"/>
            <a:ext cx="894395" cy="948059"/>
            <a:chOff x="4136634" y="3849247"/>
            <a:chExt cx="894395" cy="948059"/>
          </a:xfrm>
        </p:grpSpPr>
        <p:pic>
          <p:nvPicPr>
            <p:cNvPr id="1026" name="Picture 2" descr="Persistent Volume and Persistent Volume Claims- Kubernetes | by Joan Ngugi  | Medium">
              <a:extLst>
                <a:ext uri="{FF2B5EF4-FFF2-40B4-BE49-F238E27FC236}">
                  <a16:creationId xmlns:a16="http://schemas.microsoft.com/office/drawing/2014/main" id="{0CBB6B3C-CE84-FD54-6A89-165355CF6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4" y="3849247"/>
              <a:ext cx="894395" cy="948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84EB6A-2AA9-FAD4-4793-A9D51513E8DE}"/>
                </a:ext>
              </a:extLst>
            </p:cNvPr>
            <p:cNvSpPr txBox="1"/>
            <p:nvPr/>
          </p:nvSpPr>
          <p:spPr>
            <a:xfrm>
              <a:off x="4234644" y="4561270"/>
              <a:ext cx="6983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NFS/EFS</a:t>
              </a:r>
              <a:endParaRPr lang="de-DE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71DC3-174F-7B8B-D7D4-CA37E331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32" y="1854392"/>
            <a:ext cx="422176" cy="4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CA8E2F-A448-E4C6-2F65-302E8235CFA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83832" y="2348880"/>
            <a:ext cx="0" cy="32403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AE8903-94B0-9781-5965-DEED3E096421}"/>
              </a:ext>
            </a:extLst>
          </p:cNvPr>
          <p:cNvCxnSpPr>
            <a:cxnSpLocks/>
            <a:stCxn id="8" idx="3"/>
            <a:endCxn id="1026" idx="0"/>
          </p:cNvCxnSpPr>
          <p:nvPr/>
        </p:nvCxnSpPr>
        <p:spPr>
          <a:xfrm>
            <a:off x="4583832" y="3248980"/>
            <a:ext cx="0" cy="6002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51D8A44-235C-2A11-2F8E-CAFF27642920}"/>
              </a:ext>
            </a:extLst>
          </p:cNvPr>
          <p:cNvSpPr txBox="1"/>
          <p:nvPr/>
        </p:nvSpPr>
        <p:spPr>
          <a:xfrm>
            <a:off x="5076155" y="4078984"/>
            <a:ext cx="2448272" cy="81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800">
                <a:solidFill>
                  <a:srgbClr val="569CD6"/>
                </a:solidFill>
                <a:latin typeface="Consolas" panose="020B0609020204030204" pitchFamily="49" charset="0"/>
              </a:rPr>
              <a:t>M</a:t>
            </a:r>
            <a:r>
              <a:rPr lang="de-DE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aven Cache	: </a:t>
            </a:r>
            <a:r>
              <a:rPr lang="de-DE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/home/runner/.m2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Trivy Cache	: </a:t>
            </a:r>
            <a:r>
              <a:rPr lang="de-DE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/home/runner/.trivy</a:t>
            </a:r>
            <a:endParaRPr lang="de-DE" sz="8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	: </a:t>
            </a:r>
            <a:r>
              <a:rPr lang="de-DE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/home/runner/.cache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de-DE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 Tools	: </a:t>
            </a:r>
            <a:r>
              <a:rPr lang="de-DE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/buildresources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8C3B17-FECA-42DE-CFDA-3E7DF56AEE97}"/>
              </a:ext>
            </a:extLst>
          </p:cNvPr>
          <p:cNvSpPr txBox="1"/>
          <p:nvPr/>
        </p:nvSpPr>
        <p:spPr>
          <a:xfrm>
            <a:off x="5061716" y="3825913"/>
            <a:ext cx="1983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/>
              <a:t>Persistent Storage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7323CB-DAC5-33E1-99AC-D7206EBA4E58}"/>
              </a:ext>
            </a:extLst>
          </p:cNvPr>
          <p:cNvSpPr txBox="1"/>
          <p:nvPr/>
        </p:nvSpPr>
        <p:spPr>
          <a:xfrm>
            <a:off x="4933020" y="2763303"/>
            <a:ext cx="3981296" cy="626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800" dirty="0">
                <a:solidFill>
                  <a:schemeClr val="bg1"/>
                </a:solidFill>
                <a:latin typeface="Consolas" panose="020B0609020204030204" pitchFamily="49" charset="0"/>
              </a:rPr>
              <a:t>Docker Socket   </a:t>
            </a:r>
            <a:r>
              <a:rPr lang="de-DE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run</a:t>
            </a:r>
            <a:endParaRPr lang="de-DE" sz="800" b="0" dirty="0">
              <a:solidFill>
                <a:schemeClr val="bg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de-DE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Runner Scripts  : 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runner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actions-runner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scripts</a:t>
            </a:r>
            <a:endParaRPr lang="de-DE" sz="800" b="0" dirty="0">
              <a:solidFill>
                <a:schemeClr val="bg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de-DE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Customize Folder: 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runner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actions-runner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scripts</a:t>
            </a:r>
            <a:r>
              <a:rPr lang="de-DE" sz="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/customize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107C7-DA0F-37F3-17D5-FFB1A72E3AD1}"/>
              </a:ext>
            </a:extLst>
          </p:cNvPr>
          <p:cNvSpPr txBox="1"/>
          <p:nvPr/>
        </p:nvSpPr>
        <p:spPr>
          <a:xfrm>
            <a:off x="4918582" y="2510232"/>
            <a:ext cx="1983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1" dirty="0" err="1"/>
              <a:t>Ephemeral</a:t>
            </a:r>
            <a:r>
              <a:rPr lang="de-DE" sz="1000" b="1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46713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B9D42-BFE5-3DD7-6C6E-3D45D26C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Basic CICD pipeline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E34E95-EC07-F5CD-5A98-48AB79B3642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151784" y="3429001"/>
            <a:ext cx="866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48EDC0-2AD9-67C8-3AEC-C92C55EC5A6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746778" y="3429001"/>
            <a:ext cx="866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5B1F544-BB06-D9BB-A816-31AD9C76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7" y="3104964"/>
            <a:ext cx="648068" cy="6480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01602F-6828-ADDD-0322-46F4ED07EBC9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1454365" y="3427900"/>
            <a:ext cx="984223" cy="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507543E-0785-8944-E147-EFD00FABCF09}"/>
              </a:ext>
            </a:extLst>
          </p:cNvPr>
          <p:cNvSpPr/>
          <p:nvPr/>
        </p:nvSpPr>
        <p:spPr>
          <a:xfrm>
            <a:off x="3071663" y="5157192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6E9B09-8A61-54B4-469F-D1EBB2A0E8B2}"/>
              </a:ext>
            </a:extLst>
          </p:cNvPr>
          <p:cNvSpPr/>
          <p:nvPr/>
        </p:nvSpPr>
        <p:spPr>
          <a:xfrm>
            <a:off x="5643871" y="5157192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4133F4-B681-F278-120C-68AB911241F1}"/>
              </a:ext>
            </a:extLst>
          </p:cNvPr>
          <p:cNvSpPr/>
          <p:nvPr/>
        </p:nvSpPr>
        <p:spPr>
          <a:xfrm>
            <a:off x="8216079" y="5157192"/>
            <a:ext cx="432048" cy="432048"/>
          </a:xfrm>
          <a:prstGeom prst="ellipse">
            <a:avLst/>
          </a:prstGeom>
          <a:solidFill>
            <a:srgbClr val="E5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39AA56-4054-E616-F588-7E84B53F5888}"/>
              </a:ext>
            </a:extLst>
          </p:cNvPr>
          <p:cNvGrpSpPr/>
          <p:nvPr/>
        </p:nvGrpSpPr>
        <p:grpSpPr>
          <a:xfrm>
            <a:off x="2423591" y="3104965"/>
            <a:ext cx="1728193" cy="648072"/>
            <a:chOff x="2423591" y="3104966"/>
            <a:chExt cx="1728193" cy="6480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5FC180-C177-3DEE-1848-8755049567E8}"/>
                </a:ext>
              </a:extLst>
            </p:cNvPr>
            <p:cNvSpPr/>
            <p:nvPr/>
          </p:nvSpPr>
          <p:spPr>
            <a:xfrm>
              <a:off x="2423591" y="3104966"/>
              <a:ext cx="1728193" cy="64807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3B0D45-1EF8-F178-14E2-AFA43579509F}"/>
                </a:ext>
              </a:extLst>
            </p:cNvPr>
            <p:cNvSpPr txBox="1"/>
            <p:nvPr/>
          </p:nvSpPr>
          <p:spPr>
            <a:xfrm>
              <a:off x="3133916" y="3305888"/>
              <a:ext cx="969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Artifacts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3E9BA0-5498-9591-0391-D1475AA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588" y="3120075"/>
              <a:ext cx="587865" cy="61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3DD3CF-5F81-8C57-080E-04964C827C4C}"/>
              </a:ext>
            </a:extLst>
          </p:cNvPr>
          <p:cNvGrpSpPr/>
          <p:nvPr/>
        </p:nvGrpSpPr>
        <p:grpSpPr>
          <a:xfrm>
            <a:off x="5018586" y="3104965"/>
            <a:ext cx="1728192" cy="648072"/>
            <a:chOff x="4871864" y="3104964"/>
            <a:chExt cx="1728192" cy="6480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E4AAF6-E7CF-CA34-07E1-CC62F35EA4D4}"/>
                </a:ext>
              </a:extLst>
            </p:cNvPr>
            <p:cNvSpPr/>
            <p:nvPr/>
          </p:nvSpPr>
          <p:spPr>
            <a:xfrm>
              <a:off x="4871864" y="3104964"/>
              <a:ext cx="1728192" cy="648072"/>
            </a:xfrm>
            <a:prstGeom prst="rect">
              <a:avLst/>
            </a:prstGeom>
            <a:solidFill>
              <a:srgbClr val="FF8E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2F177-CC5F-7F04-F1EF-1153E2DA6B47}"/>
                </a:ext>
              </a:extLst>
            </p:cNvPr>
            <p:cNvSpPr txBox="1"/>
            <p:nvPr/>
          </p:nvSpPr>
          <p:spPr>
            <a:xfrm>
              <a:off x="5596434" y="3303555"/>
              <a:ext cx="924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Docker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9E2CC6-011C-D99D-84D2-AA980281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858" y="3122276"/>
              <a:ext cx="630285" cy="6134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40FE34-4C4B-6CC8-D055-1CFB9486AF61}"/>
              </a:ext>
            </a:extLst>
          </p:cNvPr>
          <p:cNvGrpSpPr/>
          <p:nvPr/>
        </p:nvGrpSpPr>
        <p:grpSpPr>
          <a:xfrm>
            <a:off x="7613580" y="3104965"/>
            <a:ext cx="1728994" cy="648072"/>
            <a:chOff x="7679373" y="3104964"/>
            <a:chExt cx="1728994" cy="64807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AE87208-0964-AAFC-2B92-47873CC5C5A8}"/>
                </a:ext>
              </a:extLst>
            </p:cNvPr>
            <p:cNvSpPr/>
            <p:nvPr/>
          </p:nvSpPr>
          <p:spPr>
            <a:xfrm>
              <a:off x="7679373" y="3104964"/>
              <a:ext cx="1728994" cy="648072"/>
            </a:xfrm>
            <a:prstGeom prst="rect">
              <a:avLst/>
            </a:prstGeom>
            <a:solidFill>
              <a:srgbClr val="E557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A84C04-D327-68ED-4E24-368FED65A3F4}"/>
                </a:ext>
              </a:extLst>
            </p:cNvPr>
            <p:cNvSpPr txBox="1"/>
            <p:nvPr/>
          </p:nvSpPr>
          <p:spPr>
            <a:xfrm>
              <a:off x="8381478" y="3300805"/>
              <a:ext cx="9401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Helm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06254B-1151-A3AD-D36D-90CE63F3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3308" y="3120075"/>
              <a:ext cx="601408" cy="615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AF3944-0B6D-B0CE-D9A0-C18A3DA4126F}"/>
              </a:ext>
            </a:extLst>
          </p:cNvPr>
          <p:cNvGrpSpPr/>
          <p:nvPr/>
        </p:nvGrpSpPr>
        <p:grpSpPr>
          <a:xfrm>
            <a:off x="10209376" y="3106361"/>
            <a:ext cx="1728190" cy="645281"/>
            <a:chOff x="10209376" y="3107751"/>
            <a:chExt cx="1728190" cy="6452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18BDE4-BFDA-C7D0-94CD-CCBF4DD14885}"/>
                </a:ext>
              </a:extLst>
            </p:cNvPr>
            <p:cNvSpPr/>
            <p:nvPr/>
          </p:nvSpPr>
          <p:spPr>
            <a:xfrm>
              <a:off x="10209376" y="3107751"/>
              <a:ext cx="1728190" cy="64528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03DE0C-5B0F-4600-CC12-A75CC1DFB230}"/>
                </a:ext>
              </a:extLst>
            </p:cNvPr>
            <p:cNvSpPr txBox="1"/>
            <p:nvPr/>
          </p:nvSpPr>
          <p:spPr>
            <a:xfrm>
              <a:off x="10862104" y="3230336"/>
              <a:ext cx="9401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Kubernetes Deploy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2A3BCD9-5791-86CD-1E01-F3AFEE159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069" y="3120386"/>
              <a:ext cx="565217" cy="615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8E030E31-CF39-506E-3996-A100AE284164}"/>
              </a:ext>
            </a:extLst>
          </p:cNvPr>
          <p:cNvSpPr/>
          <p:nvPr/>
        </p:nvSpPr>
        <p:spPr>
          <a:xfrm>
            <a:off x="10788286" y="5157192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  <a:endParaRPr lang="en-DE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2D0511-7429-B383-183F-BF3B5FE664A3}"/>
              </a:ext>
            </a:extLst>
          </p:cNvPr>
          <p:cNvSpPr txBox="1"/>
          <p:nvPr/>
        </p:nvSpPr>
        <p:spPr>
          <a:xfrm>
            <a:off x="2423591" y="391379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build_artifacts</a:t>
            </a:r>
            <a:endParaRPr lang="de-DE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95FF58-97B4-E154-A694-1D34B34B38A0}"/>
              </a:ext>
            </a:extLst>
          </p:cNvPr>
          <p:cNvSpPr txBox="1"/>
          <p:nvPr/>
        </p:nvSpPr>
        <p:spPr>
          <a:xfrm>
            <a:off x="4995798" y="3911991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docker_build_push</a:t>
            </a:r>
            <a:endParaRPr lang="de-DE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C5988-5A06-9E62-A42B-83CB446C8756}"/>
              </a:ext>
            </a:extLst>
          </p:cNvPr>
          <p:cNvSpPr txBox="1"/>
          <p:nvPr/>
        </p:nvSpPr>
        <p:spPr>
          <a:xfrm>
            <a:off x="7568006" y="3911990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helm_build_push</a:t>
            </a:r>
            <a:endParaRPr lang="de-DE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A60175-C0C1-1F12-51D8-E6DF695EFB90}"/>
              </a:ext>
            </a:extLst>
          </p:cNvPr>
          <p:cNvSpPr txBox="1"/>
          <p:nvPr/>
        </p:nvSpPr>
        <p:spPr>
          <a:xfrm>
            <a:off x="10223069" y="391379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kubernetes_deploy</a:t>
            </a:r>
            <a:endParaRPr lang="de-DE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408990-4AB2-E50D-E897-BF5881EFA42E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9342574" y="3426667"/>
            <a:ext cx="880495" cy="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809AC003-BB4D-4389-7836-66D35A614D94}"/>
              </a:ext>
            </a:extLst>
          </p:cNvPr>
          <p:cNvSpPr/>
          <p:nvPr/>
        </p:nvSpPr>
        <p:spPr>
          <a:xfrm rot="16200000" flipH="1">
            <a:off x="4367767" y="1700853"/>
            <a:ext cx="216018" cy="2376178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F54A56-97F8-D450-5865-3565368FCF1C}"/>
              </a:ext>
            </a:extLst>
          </p:cNvPr>
          <p:cNvSpPr txBox="1"/>
          <p:nvPr/>
        </p:nvSpPr>
        <p:spPr>
          <a:xfrm>
            <a:off x="3575720" y="250392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</a:t>
            </a:r>
            <a:endParaRPr lang="de-DE" sz="1200" dirty="0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80B4B92F-D1D3-7572-4C5D-F0E9D15C0BB1}"/>
              </a:ext>
            </a:extLst>
          </p:cNvPr>
          <p:cNvSpPr/>
          <p:nvPr/>
        </p:nvSpPr>
        <p:spPr>
          <a:xfrm rot="16200000" flipH="1">
            <a:off x="9728207" y="1700852"/>
            <a:ext cx="216020" cy="2376178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55691D-5A47-F42D-70A1-FD6FF01F0D8C}"/>
              </a:ext>
            </a:extLst>
          </p:cNvPr>
          <p:cNvSpPr txBox="1"/>
          <p:nvPr/>
        </p:nvSpPr>
        <p:spPr>
          <a:xfrm>
            <a:off x="8936161" y="250392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deploy</a:t>
            </a:r>
            <a:endParaRPr lang="de-DE" sz="1200" dirty="0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22CC851B-CF0E-5967-1EC6-A5CF5518DCB6}"/>
              </a:ext>
            </a:extLst>
          </p:cNvPr>
          <p:cNvSpPr/>
          <p:nvPr/>
        </p:nvSpPr>
        <p:spPr>
          <a:xfrm rot="16200000" flipH="1">
            <a:off x="6996103" y="-244967"/>
            <a:ext cx="216018" cy="5328592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C6D86C-46B7-F191-2ECD-FB560C3CF0C6}"/>
              </a:ext>
            </a:extLst>
          </p:cNvPr>
          <p:cNvSpPr txBox="1"/>
          <p:nvPr/>
        </p:nvSpPr>
        <p:spPr>
          <a:xfrm>
            <a:off x="6168007" y="2067573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build_deploy</a:t>
            </a:r>
            <a:endParaRPr lang="de-DE" sz="1200" dirty="0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1D53D2B1-0FF9-7FCF-6DD2-BE9F1997EE18}"/>
              </a:ext>
            </a:extLst>
          </p:cNvPr>
          <p:cNvSpPr/>
          <p:nvPr/>
        </p:nvSpPr>
        <p:spPr>
          <a:xfrm rot="16200000">
            <a:off x="8346580" y="1731950"/>
            <a:ext cx="262995" cy="5328592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35D73B-F320-D30A-8053-A4F1A8FB170C}"/>
              </a:ext>
            </a:extLst>
          </p:cNvPr>
          <p:cNvSpPr txBox="1"/>
          <p:nvPr/>
        </p:nvSpPr>
        <p:spPr>
          <a:xfrm>
            <a:off x="7565079" y="457677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retag_deploy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075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B9D42-BFE5-3DD7-6C6E-3D45D26C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Basic CICD pipeline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E34E95-EC07-F5CD-5A98-48AB79B3642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151784" y="3429001"/>
            <a:ext cx="866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48EDC0-2AD9-67C8-3AEC-C92C55EC5A6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746778" y="3429001"/>
            <a:ext cx="8668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5B1F544-BB06-D9BB-A816-31AD9C76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97" y="3104964"/>
            <a:ext cx="648068" cy="64806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01602F-6828-ADDD-0322-46F4ED07EBC9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1454365" y="3427900"/>
            <a:ext cx="984223" cy="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507543E-0785-8944-E147-EFD00FABCF09}"/>
              </a:ext>
            </a:extLst>
          </p:cNvPr>
          <p:cNvSpPr/>
          <p:nvPr/>
        </p:nvSpPr>
        <p:spPr>
          <a:xfrm>
            <a:off x="3071663" y="5157192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6E9B09-8A61-54B4-469F-D1EBB2A0E8B2}"/>
              </a:ext>
            </a:extLst>
          </p:cNvPr>
          <p:cNvSpPr/>
          <p:nvPr/>
        </p:nvSpPr>
        <p:spPr>
          <a:xfrm>
            <a:off x="5643871" y="5157192"/>
            <a:ext cx="432048" cy="432048"/>
          </a:xfrm>
          <a:prstGeom prst="ellipse">
            <a:avLst/>
          </a:prstGeom>
          <a:solidFill>
            <a:srgbClr val="FF8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4133F4-B681-F278-120C-68AB911241F1}"/>
              </a:ext>
            </a:extLst>
          </p:cNvPr>
          <p:cNvSpPr/>
          <p:nvPr/>
        </p:nvSpPr>
        <p:spPr>
          <a:xfrm>
            <a:off x="8216079" y="5157192"/>
            <a:ext cx="432048" cy="432048"/>
          </a:xfrm>
          <a:prstGeom prst="ellipse">
            <a:avLst/>
          </a:prstGeom>
          <a:solidFill>
            <a:srgbClr val="E5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3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39AA56-4054-E616-F588-7E84B53F5888}"/>
              </a:ext>
            </a:extLst>
          </p:cNvPr>
          <p:cNvGrpSpPr/>
          <p:nvPr/>
        </p:nvGrpSpPr>
        <p:grpSpPr>
          <a:xfrm>
            <a:off x="2423591" y="3104965"/>
            <a:ext cx="1728193" cy="648072"/>
            <a:chOff x="2423591" y="3104966"/>
            <a:chExt cx="1728193" cy="6480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5FC180-C177-3DEE-1848-8755049567E8}"/>
                </a:ext>
              </a:extLst>
            </p:cNvPr>
            <p:cNvSpPr/>
            <p:nvPr/>
          </p:nvSpPr>
          <p:spPr>
            <a:xfrm>
              <a:off x="2423591" y="3104966"/>
              <a:ext cx="1728193" cy="64807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>
                <a:highlight>
                  <a:srgbClr val="0070AD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3B0D45-1EF8-F178-14E2-AFA43579509F}"/>
                </a:ext>
              </a:extLst>
            </p:cNvPr>
            <p:cNvSpPr txBox="1"/>
            <p:nvPr/>
          </p:nvSpPr>
          <p:spPr>
            <a:xfrm>
              <a:off x="3133916" y="3305888"/>
              <a:ext cx="969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Artifacts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3E9BA0-5498-9591-0391-D1475AA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588" y="3120075"/>
              <a:ext cx="587865" cy="61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3DD3CF-5F81-8C57-080E-04964C827C4C}"/>
              </a:ext>
            </a:extLst>
          </p:cNvPr>
          <p:cNvGrpSpPr/>
          <p:nvPr/>
        </p:nvGrpSpPr>
        <p:grpSpPr>
          <a:xfrm>
            <a:off x="5018586" y="3104965"/>
            <a:ext cx="1728192" cy="648072"/>
            <a:chOff x="4871864" y="3104964"/>
            <a:chExt cx="1728192" cy="6480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E4AAF6-E7CF-CA34-07E1-CC62F35EA4D4}"/>
                </a:ext>
              </a:extLst>
            </p:cNvPr>
            <p:cNvSpPr/>
            <p:nvPr/>
          </p:nvSpPr>
          <p:spPr>
            <a:xfrm>
              <a:off x="4871864" y="3104964"/>
              <a:ext cx="1728192" cy="648072"/>
            </a:xfrm>
            <a:prstGeom prst="rect">
              <a:avLst/>
            </a:prstGeom>
            <a:solidFill>
              <a:srgbClr val="FF8E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2F177-CC5F-7F04-F1EF-1153E2DA6B47}"/>
                </a:ext>
              </a:extLst>
            </p:cNvPr>
            <p:cNvSpPr txBox="1"/>
            <p:nvPr/>
          </p:nvSpPr>
          <p:spPr>
            <a:xfrm>
              <a:off x="5596434" y="3303555"/>
              <a:ext cx="9243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Docker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9E2CC6-011C-D99D-84D2-AA980281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858" y="3122276"/>
              <a:ext cx="630285" cy="6134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40FE34-4C4B-6CC8-D055-1CFB9486AF61}"/>
              </a:ext>
            </a:extLst>
          </p:cNvPr>
          <p:cNvGrpSpPr/>
          <p:nvPr/>
        </p:nvGrpSpPr>
        <p:grpSpPr>
          <a:xfrm>
            <a:off x="7613580" y="3104965"/>
            <a:ext cx="1728994" cy="648072"/>
            <a:chOff x="7679373" y="3104964"/>
            <a:chExt cx="1728994" cy="64807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AE87208-0964-AAFC-2B92-47873CC5C5A8}"/>
                </a:ext>
              </a:extLst>
            </p:cNvPr>
            <p:cNvSpPr/>
            <p:nvPr/>
          </p:nvSpPr>
          <p:spPr>
            <a:xfrm>
              <a:off x="7679373" y="3104964"/>
              <a:ext cx="1728994" cy="648072"/>
            </a:xfrm>
            <a:prstGeom prst="rect">
              <a:avLst/>
            </a:prstGeom>
            <a:solidFill>
              <a:srgbClr val="E557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A84C04-D327-68ED-4E24-368FED65A3F4}"/>
                </a:ext>
              </a:extLst>
            </p:cNvPr>
            <p:cNvSpPr txBox="1"/>
            <p:nvPr/>
          </p:nvSpPr>
          <p:spPr>
            <a:xfrm>
              <a:off x="8381478" y="3300805"/>
              <a:ext cx="9401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Helm Build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06254B-1151-A3AD-D36D-90CE63F3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3308" y="3120075"/>
              <a:ext cx="601408" cy="615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AF3944-0B6D-B0CE-D9A0-C18A3DA4126F}"/>
              </a:ext>
            </a:extLst>
          </p:cNvPr>
          <p:cNvGrpSpPr/>
          <p:nvPr/>
        </p:nvGrpSpPr>
        <p:grpSpPr>
          <a:xfrm>
            <a:off x="10209376" y="3106361"/>
            <a:ext cx="1728190" cy="645281"/>
            <a:chOff x="10209376" y="3107751"/>
            <a:chExt cx="1728190" cy="6452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18BDE4-BFDA-C7D0-94CD-CCBF4DD14885}"/>
                </a:ext>
              </a:extLst>
            </p:cNvPr>
            <p:cNvSpPr/>
            <p:nvPr/>
          </p:nvSpPr>
          <p:spPr>
            <a:xfrm>
              <a:off x="10209376" y="3107751"/>
              <a:ext cx="1728190" cy="64528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6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03DE0C-5B0F-4600-CC12-A75CC1DFB230}"/>
                </a:ext>
              </a:extLst>
            </p:cNvPr>
            <p:cNvSpPr txBox="1"/>
            <p:nvPr/>
          </p:nvSpPr>
          <p:spPr>
            <a:xfrm>
              <a:off x="10862104" y="3230336"/>
              <a:ext cx="9401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Kubernetes Deploy</a:t>
              </a:r>
              <a:endParaRPr lang="en-DE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2A3BCD9-5791-86CD-1E01-F3AFEE159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069" y="3120386"/>
              <a:ext cx="565217" cy="615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8E030E31-CF39-506E-3996-A100AE284164}"/>
              </a:ext>
            </a:extLst>
          </p:cNvPr>
          <p:cNvSpPr/>
          <p:nvPr/>
        </p:nvSpPr>
        <p:spPr>
          <a:xfrm>
            <a:off x="10788286" y="5157192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  <a:endParaRPr lang="en-DE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2D0511-7429-B383-183F-BF3B5FE664A3}"/>
              </a:ext>
            </a:extLst>
          </p:cNvPr>
          <p:cNvSpPr txBox="1"/>
          <p:nvPr/>
        </p:nvSpPr>
        <p:spPr>
          <a:xfrm>
            <a:off x="2423591" y="391379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build_artifacts</a:t>
            </a:r>
            <a:endParaRPr lang="de-DE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95FF58-97B4-E154-A694-1D34B34B38A0}"/>
              </a:ext>
            </a:extLst>
          </p:cNvPr>
          <p:cNvSpPr txBox="1"/>
          <p:nvPr/>
        </p:nvSpPr>
        <p:spPr>
          <a:xfrm>
            <a:off x="4995798" y="3911991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docker_build_push</a:t>
            </a:r>
            <a:endParaRPr lang="de-DE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C5988-5A06-9E62-A42B-83CB446C8756}"/>
              </a:ext>
            </a:extLst>
          </p:cNvPr>
          <p:cNvSpPr txBox="1"/>
          <p:nvPr/>
        </p:nvSpPr>
        <p:spPr>
          <a:xfrm>
            <a:off x="7568006" y="3911990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helm_build_push</a:t>
            </a:r>
            <a:endParaRPr lang="de-DE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A60175-C0C1-1F12-51D8-E6DF695EFB90}"/>
              </a:ext>
            </a:extLst>
          </p:cNvPr>
          <p:cNvSpPr txBox="1"/>
          <p:nvPr/>
        </p:nvSpPr>
        <p:spPr>
          <a:xfrm>
            <a:off x="10223069" y="391379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kubernetes_deploy</a:t>
            </a:r>
            <a:endParaRPr lang="de-DE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408990-4AB2-E50D-E897-BF5881EFA42E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9342574" y="3426667"/>
            <a:ext cx="880495" cy="2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809AC003-BB4D-4389-7836-66D35A614D94}"/>
              </a:ext>
            </a:extLst>
          </p:cNvPr>
          <p:cNvSpPr/>
          <p:nvPr/>
        </p:nvSpPr>
        <p:spPr>
          <a:xfrm rot="16200000" flipH="1">
            <a:off x="4367767" y="1700853"/>
            <a:ext cx="216018" cy="2376178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F54A56-97F8-D450-5865-3565368FCF1C}"/>
              </a:ext>
            </a:extLst>
          </p:cNvPr>
          <p:cNvSpPr txBox="1"/>
          <p:nvPr/>
        </p:nvSpPr>
        <p:spPr>
          <a:xfrm>
            <a:off x="3575720" y="250392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</a:t>
            </a:r>
            <a:endParaRPr lang="de-DE" sz="1200" dirty="0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80B4B92F-D1D3-7572-4C5D-F0E9D15C0BB1}"/>
              </a:ext>
            </a:extLst>
          </p:cNvPr>
          <p:cNvSpPr/>
          <p:nvPr/>
        </p:nvSpPr>
        <p:spPr>
          <a:xfrm rot="16200000" flipH="1">
            <a:off x="9728207" y="1700852"/>
            <a:ext cx="216020" cy="2376178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55691D-5A47-F42D-70A1-FD6FF01F0D8C}"/>
              </a:ext>
            </a:extLst>
          </p:cNvPr>
          <p:cNvSpPr txBox="1"/>
          <p:nvPr/>
        </p:nvSpPr>
        <p:spPr>
          <a:xfrm>
            <a:off x="8936161" y="2503929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deploy</a:t>
            </a:r>
            <a:endParaRPr lang="de-DE" sz="1200" dirty="0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22CC851B-CF0E-5967-1EC6-A5CF5518DCB6}"/>
              </a:ext>
            </a:extLst>
          </p:cNvPr>
          <p:cNvSpPr/>
          <p:nvPr/>
        </p:nvSpPr>
        <p:spPr>
          <a:xfrm rot="16200000" flipH="1">
            <a:off x="6996103" y="-244967"/>
            <a:ext cx="216018" cy="5328592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C6D86C-46B7-F191-2ECD-FB560C3CF0C6}"/>
              </a:ext>
            </a:extLst>
          </p:cNvPr>
          <p:cNvSpPr txBox="1"/>
          <p:nvPr/>
        </p:nvSpPr>
        <p:spPr>
          <a:xfrm>
            <a:off x="6168007" y="2067573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build_deploy</a:t>
            </a:r>
            <a:endParaRPr lang="de-DE" sz="1200" dirty="0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1D53D2B1-0FF9-7FCF-6DD2-BE9F1997EE18}"/>
              </a:ext>
            </a:extLst>
          </p:cNvPr>
          <p:cNvSpPr/>
          <p:nvPr/>
        </p:nvSpPr>
        <p:spPr>
          <a:xfrm rot="16200000">
            <a:off x="8346580" y="1731950"/>
            <a:ext cx="262995" cy="5328592"/>
          </a:xfrm>
          <a:prstGeom prst="leftBrace">
            <a:avLst>
              <a:gd name="adj1" fmla="val 8333"/>
              <a:gd name="adj2" fmla="val 48217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35D73B-F320-D30A-8053-A4F1A8FB170C}"/>
              </a:ext>
            </a:extLst>
          </p:cNvPr>
          <p:cNvSpPr txBox="1"/>
          <p:nvPr/>
        </p:nvSpPr>
        <p:spPr>
          <a:xfrm>
            <a:off x="7565079" y="4576775"/>
            <a:ext cx="172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retag_deploy</a:t>
            </a:r>
            <a:endParaRPr lang="de-DE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BEB24-AAFC-254E-0825-BF4865245010}"/>
              </a:ext>
            </a:extLst>
          </p:cNvPr>
          <p:cNvSpPr txBox="1"/>
          <p:nvPr/>
        </p:nvSpPr>
        <p:spPr>
          <a:xfrm>
            <a:off x="5132353" y="4686182"/>
            <a:ext cx="1535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DOCKER_IMAGE_PUSH_PREFIX</a:t>
            </a:r>
            <a:br>
              <a:rPr lang="de-DE" sz="8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APPLICATION_NAME</a:t>
            </a:r>
            <a:b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de-DE" sz="8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IMAGE_TAG</a:t>
            </a:r>
            <a:endParaRPr lang="de-DE" sz="80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A5BF7-406D-C999-47A0-37A42CCA44F1}"/>
              </a:ext>
            </a:extLst>
          </p:cNvPr>
          <p:cNvSpPr txBox="1"/>
          <p:nvPr/>
        </p:nvSpPr>
        <p:spPr>
          <a:xfrm>
            <a:off x="9017232" y="3968535"/>
            <a:ext cx="1781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NAMESPACE</a:t>
            </a:r>
            <a:b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DOCKER_IMAGE_PUSH_PREFIX</a:t>
            </a:r>
            <a:b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APPLICATION_NAME</a:t>
            </a:r>
            <a:b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IMAGE_TAG</a:t>
            </a:r>
            <a:endParaRPr lang="de-DE" sz="8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sz="8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8AD8-2201-32FD-D4FD-20A68BE4F39A}"/>
              </a:ext>
            </a:extLst>
          </p:cNvPr>
          <p:cNvSpPr txBox="1"/>
          <p:nvPr/>
        </p:nvSpPr>
        <p:spPr>
          <a:xfrm>
            <a:off x="7880561" y="5679257"/>
            <a:ext cx="1535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IMAGE_PULL_TAG</a:t>
            </a:r>
            <a:b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DOCKER_IMAGE_PUSH_PREFIX</a:t>
            </a:r>
            <a:br>
              <a:rPr lang="de-DE" sz="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APPLICATION_NAME</a:t>
            </a:r>
            <a:b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IMAGE_TAG</a:t>
            </a:r>
            <a:endParaRPr lang="de-DE" sz="8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4E591-57B0-508D-B239-EAC5D75ABB4C}"/>
              </a:ext>
            </a:extLst>
          </p:cNvPr>
          <p:cNvSpPr txBox="1"/>
          <p:nvPr/>
        </p:nvSpPr>
        <p:spPr>
          <a:xfrm>
            <a:off x="10344472" y="4532493"/>
            <a:ext cx="264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DOCKER_IMAGE_PUSH_PREFIX</a:t>
            </a:r>
            <a:b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APPLICATION_NAME</a:t>
            </a:r>
            <a:b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IMAGE_TAG</a:t>
            </a:r>
            <a:b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NAMESPACE</a:t>
            </a:r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EE77-E722-2285-631F-03B2438D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518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pt-Capgemini_Standard-Template_2023-v1.potx" id="{FD494643-5CA5-4A4E-8B38-63F4B370A0E2}" vid="{DF26224A-05B9-471C-96D9-61DD4C0AE63C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ca271e-2083-4f77-a6ea-43ebc612547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B209CCE38B8E47B9CD66BB6A616AD4" ma:contentTypeVersion="2" ma:contentTypeDescription="Create a new document." ma:contentTypeScope="" ma:versionID="42049663a15578e799fc4fa9617171bd">
  <xsd:schema xmlns:xsd="http://www.w3.org/2001/XMLSchema" xmlns:xs="http://www.w3.org/2001/XMLSchema" xmlns:p="http://schemas.microsoft.com/office/2006/metadata/properties" xmlns:ns3="d2ca271e-2083-4f77-a6ea-43ebc6125478" targetNamespace="http://schemas.microsoft.com/office/2006/metadata/properties" ma:root="true" ma:fieldsID="f30d52042fb0914687c43c866b0e6645" ns3:_="">
    <xsd:import namespace="d2ca271e-2083-4f77-a6ea-43ebc612547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a271e-2083-4f77-a6ea-43ebc61254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E9FB9-8CDE-496F-AD7F-5D742CA649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C89C43-EB9B-4AA1-9059-C7E03A5FEE3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d2ca271e-2083-4f77-a6ea-43ebc612547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D85241-C116-4D1B-A842-8BDE874201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ca271e-2083-4f77-a6ea-43ebc61254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Capgemini2021</Template>
  <TotalTime>0</TotalTime>
  <Words>1182</Words>
  <Application>Microsoft Office PowerPoint</Application>
  <PresentationFormat>Widescreen</PresentationFormat>
  <Paragraphs>295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Ubuntu Light</vt:lpstr>
      <vt:lpstr>Ubuntu</vt:lpstr>
      <vt:lpstr>Calibri</vt:lpstr>
      <vt:lpstr>Menlo</vt:lpstr>
      <vt:lpstr>Wingdings</vt:lpstr>
      <vt:lpstr>Consolas</vt:lpstr>
      <vt:lpstr>Arial</vt:lpstr>
      <vt:lpstr>Ubuntu Medium</vt:lpstr>
      <vt:lpstr>Google Sans</vt:lpstr>
      <vt:lpstr>Open Sans</vt:lpstr>
      <vt:lpstr>Capgemini2021</vt:lpstr>
      <vt:lpstr>Cloud-Driven Transformation</vt:lpstr>
      <vt:lpstr>AGENDA</vt:lpstr>
      <vt:lpstr>Basic CICD pipeline</vt:lpstr>
      <vt:lpstr>Requirements  - Generic Solution</vt:lpstr>
      <vt:lpstr>Reference DevOps Architecture – CI/CD</vt:lpstr>
      <vt:lpstr>Reference DevOps Architecture – CI/CD</vt:lpstr>
      <vt:lpstr>Basic CICD pipeline</vt:lpstr>
      <vt:lpstr>Basic CICD pipeline</vt:lpstr>
      <vt:lpstr>PowerPoint Presentation</vt:lpstr>
      <vt:lpstr>PowerPoint Presentation</vt:lpstr>
      <vt:lpstr>PowerPoint Presentation</vt:lpstr>
      <vt:lpstr>PowerPoint Presentation</vt:lpstr>
      <vt:lpstr>Apply gitub Action &amp; get it deployed</vt:lpstr>
      <vt:lpstr>Demo</vt:lpstr>
      <vt:lpstr>A Spring boot project CICD does the following</vt:lpstr>
      <vt:lpstr>Tasks</vt:lpstr>
      <vt:lpstr>GET THE   FUTURE  YOU WANT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Cloud-Driven Transformation</dc:title>
  <dc:subject>ppt standard template</dc:subject>
  <dc:creator>Pooppillikudiyil, Joby</dc:creator>
  <cp:lastModifiedBy>Pooppillikudiyil, Joby (Allianz Technology, externer Mitarbeiter)</cp:lastModifiedBy>
  <cp:revision>166</cp:revision>
  <dcterms:created xsi:type="dcterms:W3CDTF">2023-12-01T07:37:20Z</dcterms:created>
  <dcterms:modified xsi:type="dcterms:W3CDTF">2024-09-17T06:48:44Z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Capgemini2021:3</vt:lpwstr>
  </property>
  <property fmtid="{D5CDD505-2E9C-101B-9397-08002B2CF9AE}" pid="3" name="ClassificationContentMarkingHeaderText">
    <vt:lpwstr>Internal</vt:lpwstr>
  </property>
  <property fmtid="{D5CDD505-2E9C-101B-9397-08002B2CF9AE}" pid="4" name="MSIP_Label_ce5f591a-3248-43e9-9b70-1ad50135772d_Enabled">
    <vt:lpwstr>true</vt:lpwstr>
  </property>
  <property fmtid="{D5CDD505-2E9C-101B-9397-08002B2CF9AE}" pid="5" name="MSIP_Label_ce5f591a-3248-43e9-9b70-1ad50135772d_SetDate">
    <vt:lpwstr>2024-07-18T09:52:41Z</vt:lpwstr>
  </property>
  <property fmtid="{D5CDD505-2E9C-101B-9397-08002B2CF9AE}" pid="6" name="MSIP_Label_ce5f591a-3248-43e9-9b70-1ad50135772d_Method">
    <vt:lpwstr>Privileged</vt:lpwstr>
  </property>
  <property fmtid="{D5CDD505-2E9C-101B-9397-08002B2CF9AE}" pid="7" name="MSIP_Label_ce5f591a-3248-43e9-9b70-1ad50135772d_Name">
    <vt:lpwstr>ce5f591a-3248-43e9-9b70-1ad50135772d</vt:lpwstr>
  </property>
  <property fmtid="{D5CDD505-2E9C-101B-9397-08002B2CF9AE}" pid="8" name="MSIP_Label_ce5f591a-3248-43e9-9b70-1ad50135772d_SiteId">
    <vt:lpwstr>6e06e42d-6925-47c6-b9e7-9581c7ca302a</vt:lpwstr>
  </property>
  <property fmtid="{D5CDD505-2E9C-101B-9397-08002B2CF9AE}" pid="9" name="MSIP_Label_ce5f591a-3248-43e9-9b70-1ad50135772d_ActionId">
    <vt:lpwstr>7d0fd3dd-5a51-434e-a2f5-1f5abc7d2137</vt:lpwstr>
  </property>
  <property fmtid="{D5CDD505-2E9C-101B-9397-08002B2CF9AE}" pid="10" name="MSIP_Label_ce5f591a-3248-43e9-9b70-1ad50135772d_ContentBits">
    <vt:lpwstr>0</vt:lpwstr>
  </property>
  <property fmtid="{D5CDD505-2E9C-101B-9397-08002B2CF9AE}" pid="11" name="ContentTypeId">
    <vt:lpwstr>0x010100C6B209CCE38B8E47B9CD66BB6A616AD4</vt:lpwstr>
  </property>
</Properties>
</file>